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317" r:id="rId3"/>
    <p:sldId id="318" r:id="rId4"/>
    <p:sldId id="319"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3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979C17-814B-412B-98B2-571B62937F76}" type="datetimeFigureOut">
              <a:rPr lang="es-VE" smtClean="0"/>
              <a:t>11/09/2011</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6E568A-597F-4637-98A6-725284AB4076}" type="slidenum">
              <a:rPr lang="es-VE" smtClean="0"/>
              <a:t>‹Nº›</a:t>
            </a:fld>
            <a:endParaRPr lang="es-V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VE" dirty="0"/>
          </a:p>
        </p:txBody>
      </p:sp>
      <p:sp>
        <p:nvSpPr>
          <p:cNvPr id="4" name="3 Marcador de número de diapositiva"/>
          <p:cNvSpPr>
            <a:spLocks noGrp="1"/>
          </p:cNvSpPr>
          <p:nvPr>
            <p:ph type="sldNum" sz="quarter" idx="10"/>
          </p:nvPr>
        </p:nvSpPr>
        <p:spPr/>
        <p:txBody>
          <a:bodyPr/>
          <a:lstStyle/>
          <a:p>
            <a:fld id="{AA6E568A-597F-4637-98A6-725284AB4076}" type="slidenum">
              <a:rPr lang="es-VE" smtClean="0"/>
              <a:t>28</a:t>
            </a:fld>
            <a:endParaRPr lang="es-V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FEBCAD3-EC5B-4667-9537-D1C21101C8E3}" type="datetimeFigureOut">
              <a:rPr lang="es-VE" smtClean="0"/>
              <a:t>10/09/2011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443E580E-D84F-442C-96BD-95B595E2B277}"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EBCAD3-EC5B-4667-9537-D1C21101C8E3}" type="datetimeFigureOut">
              <a:rPr lang="es-VE" smtClean="0"/>
              <a:t>10/09/2011</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E580E-D84F-442C-96BD-95B595E2B277}"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1988840"/>
            <a:ext cx="8352928" cy="1944216"/>
          </a:xfrm>
        </p:spPr>
        <p:txBody>
          <a:bodyPr>
            <a:noAutofit/>
          </a:bodyPr>
          <a:lstStyle/>
          <a:p>
            <a:r>
              <a:rPr lang="es-VE" sz="7200" b="1" dirty="0" smtClean="0">
                <a:latin typeface="Bradley Hand ITC" pitchFamily="66" charset="0"/>
              </a:rPr>
              <a:t>MANUAL DE AVENTUREROS</a:t>
            </a:r>
            <a:endParaRPr lang="es-VE" sz="7200" b="1" dirty="0">
              <a:latin typeface="Bradley Hand ITC"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DIFERENCIA ENTRE LOS CONQUISTADORES Y LOS AVENTUREROS</a:t>
            </a:r>
            <a:endParaRPr lang="es-VE" b="1" dirty="0">
              <a:latin typeface="Chiller" pitchFamily="82" charset="0"/>
            </a:endParaRPr>
          </a:p>
        </p:txBody>
      </p:sp>
      <p:sp>
        <p:nvSpPr>
          <p:cNvPr id="6" name="5 CuadroTexto"/>
          <p:cNvSpPr txBox="1"/>
          <p:nvPr/>
        </p:nvSpPr>
        <p:spPr>
          <a:xfrm>
            <a:off x="539552" y="1844824"/>
            <a:ext cx="8280920" cy="4031873"/>
          </a:xfrm>
          <a:prstGeom prst="rect">
            <a:avLst/>
          </a:prstGeom>
          <a:noFill/>
        </p:spPr>
        <p:txBody>
          <a:bodyPr wrap="square" rtlCol="0">
            <a:spAutoFit/>
          </a:bodyPr>
          <a:lstStyle/>
          <a:p>
            <a:pPr algn="just"/>
            <a:r>
              <a:rPr lang="es-VE" sz="3200" dirty="0" smtClean="0"/>
              <a:t>El Club de Aventureros ha sido creado para que los niños puedan tener su propio club.  La programación y planeación para el club de aventureros debiera ser sencilla y corta, pero creativa.  En varios aspectos el club de conquistadores y aventureros son similares, pero el club de aventureros es único en su forma y debiera mantenerse separado.</a:t>
            </a:r>
            <a:endParaRPr lang="es-VE"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DIFERENCIA ENTRE LOS CONQUISTADORES Y LOS AVENTUREROS</a:t>
            </a:r>
            <a:endParaRPr lang="es-VE" b="1" dirty="0">
              <a:latin typeface="Chiller" pitchFamily="82" charset="0"/>
            </a:endParaRPr>
          </a:p>
        </p:txBody>
      </p:sp>
      <p:sp>
        <p:nvSpPr>
          <p:cNvPr id="6" name="5 CuadroTexto"/>
          <p:cNvSpPr txBox="1"/>
          <p:nvPr/>
        </p:nvSpPr>
        <p:spPr>
          <a:xfrm>
            <a:off x="539552" y="1844824"/>
            <a:ext cx="8280920" cy="2862322"/>
          </a:xfrm>
          <a:prstGeom prst="rect">
            <a:avLst/>
          </a:prstGeom>
          <a:noFill/>
        </p:spPr>
        <p:txBody>
          <a:bodyPr wrap="square" rtlCol="0">
            <a:spAutoFit/>
          </a:bodyPr>
          <a:lstStyle/>
          <a:p>
            <a:pPr algn="just"/>
            <a:r>
              <a:rPr lang="es-VE" sz="3600" dirty="0" smtClean="0"/>
              <a:t>Uno de los objetivos del club de aventureros es ofrecer una experiencia significativa y emocionante, como la buscan los niños anticipándose a llegar a ser conquistadores en el futuro.</a:t>
            </a:r>
            <a:endParaRPr lang="es-VE"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DIFERENCIA ENTRE LOS CONQUISTADORES Y LOS AVENTUREROS</a:t>
            </a:r>
            <a:endParaRPr lang="es-VE" b="1" dirty="0">
              <a:latin typeface="Chiller" pitchFamily="82" charset="0"/>
            </a:endParaRPr>
          </a:p>
        </p:txBody>
      </p:sp>
      <p:sp>
        <p:nvSpPr>
          <p:cNvPr id="6" name="5 CuadroTexto"/>
          <p:cNvSpPr txBox="1"/>
          <p:nvPr/>
        </p:nvSpPr>
        <p:spPr>
          <a:xfrm>
            <a:off x="539552" y="1844824"/>
            <a:ext cx="8280920" cy="4031873"/>
          </a:xfrm>
          <a:prstGeom prst="rect">
            <a:avLst/>
          </a:prstGeom>
          <a:noFill/>
        </p:spPr>
        <p:txBody>
          <a:bodyPr wrap="square" rtlCol="0">
            <a:spAutoFit/>
          </a:bodyPr>
          <a:lstStyle/>
          <a:p>
            <a:pPr algn="just"/>
            <a:r>
              <a:rPr lang="es-VE" sz="3200" dirty="0" smtClean="0"/>
              <a:t>No es el propósito duplicar todas las experiencias de los conquistadores; pero ya que se ha provisto un club de aventureros separado, muchas de las necesidades de los niños de 6-9 años, podrían ser satisfechas de una manera emocionante y llena de gozo y prepararlos para estar listos y gozar completamente la experiencia de los conquistadores cuando el tiempo llegue.</a:t>
            </a:r>
            <a:endParaRPr lang="es-VE"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DIFERENCIA ENTRE LOS CONQUISTADORES Y LOS AVENTUREROS</a:t>
            </a:r>
            <a:endParaRPr lang="es-VE" b="1" dirty="0">
              <a:latin typeface="Chiller" pitchFamily="82" charset="0"/>
            </a:endParaRPr>
          </a:p>
        </p:txBody>
      </p:sp>
      <p:sp>
        <p:nvSpPr>
          <p:cNvPr id="6" name="5 CuadroTexto"/>
          <p:cNvSpPr txBox="1"/>
          <p:nvPr/>
        </p:nvSpPr>
        <p:spPr>
          <a:xfrm>
            <a:off x="539552" y="1844824"/>
            <a:ext cx="8280920" cy="3539430"/>
          </a:xfrm>
          <a:prstGeom prst="rect">
            <a:avLst/>
          </a:prstGeom>
          <a:noFill/>
        </p:spPr>
        <p:txBody>
          <a:bodyPr wrap="square" rtlCol="0">
            <a:spAutoFit/>
          </a:bodyPr>
          <a:lstStyle/>
          <a:p>
            <a:pPr algn="just"/>
            <a:r>
              <a:rPr lang="es-VE" sz="3200" dirty="0" smtClean="0"/>
              <a:t>En muchos casos los padres tienen niños en ambos clubes y posiblemente estén involucrados ellos mismos.  Por lo tanto, y tal vez, podría ser necesario que las reuniones del club de conquistadores y aventureros operaran a la misma hora y día, pero esto no quiere decir que los clubes debieran estar mezclados.</a:t>
            </a:r>
            <a:endParaRPr lang="es-VE"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CLUB DE AVENTUREROS Y LOS MINISTERIOS JUVENILES </a:t>
            </a:r>
            <a:endParaRPr lang="es-VE" b="1" dirty="0">
              <a:latin typeface="Chiller" pitchFamily="82" charset="0"/>
            </a:endParaRPr>
          </a:p>
        </p:txBody>
      </p:sp>
      <p:sp>
        <p:nvSpPr>
          <p:cNvPr id="6" name="5 CuadroTexto"/>
          <p:cNvSpPr txBox="1"/>
          <p:nvPr/>
        </p:nvSpPr>
        <p:spPr>
          <a:xfrm>
            <a:off x="539552" y="1844824"/>
            <a:ext cx="8280920" cy="4031873"/>
          </a:xfrm>
          <a:prstGeom prst="rect">
            <a:avLst/>
          </a:prstGeom>
          <a:noFill/>
        </p:spPr>
        <p:txBody>
          <a:bodyPr wrap="square" rtlCol="0">
            <a:spAutoFit/>
          </a:bodyPr>
          <a:lstStyle/>
          <a:p>
            <a:pPr algn="just"/>
            <a:r>
              <a:rPr lang="es-VE" sz="3200" dirty="0" smtClean="0"/>
              <a:t>La iglesia provee tres diferentes programas para el desarrollo progresivo de sus jóvenes.</a:t>
            </a:r>
          </a:p>
          <a:p>
            <a:pPr algn="just"/>
            <a:endParaRPr lang="es-VE" sz="3200" dirty="0" smtClean="0"/>
          </a:p>
          <a:p>
            <a:pPr algn="just">
              <a:buFont typeface="Wingdings" pitchFamily="2" charset="2"/>
              <a:buChar char="ü"/>
            </a:pPr>
            <a:r>
              <a:rPr lang="es-VE" sz="3200" dirty="0" smtClean="0"/>
              <a:t> Nivel 1	El CLUB DE AVENTUREROS- un club separado para niños de 6-9 años (1ero.-4to. Grado escolar).  El club tiene su propio uniforme, honores, insignias y programa de estudio de las clases. </a:t>
            </a:r>
            <a:endParaRPr lang="es-VE"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CLUB DE AVENTUREROS Y LOS MINISTERIOS JUVENILES </a:t>
            </a:r>
            <a:endParaRPr lang="es-VE" b="1" dirty="0">
              <a:latin typeface="Chiller" pitchFamily="82" charset="0"/>
            </a:endParaRPr>
          </a:p>
        </p:txBody>
      </p:sp>
      <p:sp>
        <p:nvSpPr>
          <p:cNvPr id="6" name="5 CuadroTexto"/>
          <p:cNvSpPr txBox="1"/>
          <p:nvPr/>
        </p:nvSpPr>
        <p:spPr>
          <a:xfrm>
            <a:off x="539552" y="1844824"/>
            <a:ext cx="8280920" cy="3539430"/>
          </a:xfrm>
          <a:prstGeom prst="rect">
            <a:avLst/>
          </a:prstGeom>
          <a:noFill/>
        </p:spPr>
        <p:txBody>
          <a:bodyPr wrap="square" rtlCol="0">
            <a:spAutoFit/>
          </a:bodyPr>
          <a:lstStyle/>
          <a:p>
            <a:pPr algn="just">
              <a:buFont typeface="Wingdings" pitchFamily="2" charset="2"/>
              <a:buChar char="ü"/>
            </a:pPr>
            <a:r>
              <a:rPr lang="es-VE" sz="3200" dirty="0" smtClean="0"/>
              <a:t> Nivel  2	EL CLUB DE CONQUISTADORES- Un club separado específicamente diseñado para nutrir el desarrollo espiritual, mental, físico y social de los niños de 10-15 años de edad.  Este club tiene sus propios honores, insignias, clases y un uniforme diferente del que usan los miembros del club de aventureros</a:t>
            </a:r>
            <a:endParaRPr lang="es-VE"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CLUB DE AVENTUREROS Y LOS MINISTERIOS JUVENILES </a:t>
            </a:r>
            <a:endParaRPr lang="es-VE" b="1" dirty="0">
              <a:latin typeface="Chiller" pitchFamily="82" charset="0"/>
            </a:endParaRPr>
          </a:p>
        </p:txBody>
      </p:sp>
      <p:sp>
        <p:nvSpPr>
          <p:cNvPr id="6" name="5 CuadroTexto"/>
          <p:cNvSpPr txBox="1"/>
          <p:nvPr/>
        </p:nvSpPr>
        <p:spPr>
          <a:xfrm>
            <a:off x="539552" y="1844824"/>
            <a:ext cx="8280920" cy="4524315"/>
          </a:xfrm>
          <a:prstGeom prst="rect">
            <a:avLst/>
          </a:prstGeom>
          <a:noFill/>
        </p:spPr>
        <p:txBody>
          <a:bodyPr wrap="square" rtlCol="0">
            <a:spAutoFit/>
          </a:bodyPr>
          <a:lstStyle/>
          <a:p>
            <a:pPr algn="just">
              <a:buFont typeface="Wingdings" pitchFamily="2" charset="2"/>
              <a:buChar char="ü"/>
            </a:pPr>
            <a:r>
              <a:rPr lang="es-VE" sz="3200" dirty="0" smtClean="0"/>
              <a:t> Nivel  3	LA SOCIEDAD DE JÓVENES ADVENTISTA- Para aquellos grupos en la edad de los 16-35 años.</a:t>
            </a:r>
          </a:p>
          <a:p>
            <a:pPr algn="just"/>
            <a:r>
              <a:rPr lang="es-VE" sz="3200" dirty="0" smtClean="0"/>
              <a:t>Estos tres niveles tienen un propósito común en la salvación de nuestros jóvenes.  En su desarrollo y operación comparten una teología común de ministerio el cual tiene su origen en las escrituras y ampliado en el Espíritu de Profecía.</a:t>
            </a:r>
            <a:endParaRPr lang="es-VE"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ORGANIZACIÓN </a:t>
            </a:r>
            <a:endParaRPr lang="es-VE" b="1" dirty="0">
              <a:latin typeface="Chiller" pitchFamily="82" charset="0"/>
            </a:endParaRPr>
          </a:p>
        </p:txBody>
      </p:sp>
      <p:sp>
        <p:nvSpPr>
          <p:cNvPr id="6" name="5 CuadroTexto"/>
          <p:cNvSpPr txBox="1"/>
          <p:nvPr/>
        </p:nvSpPr>
        <p:spPr>
          <a:xfrm>
            <a:off x="539552" y="1844824"/>
            <a:ext cx="8280920" cy="4524315"/>
          </a:xfrm>
          <a:prstGeom prst="rect">
            <a:avLst/>
          </a:prstGeom>
          <a:noFill/>
        </p:spPr>
        <p:txBody>
          <a:bodyPr wrap="square" rtlCol="0">
            <a:spAutoFit/>
          </a:bodyPr>
          <a:lstStyle/>
          <a:p>
            <a:pPr algn="just"/>
            <a:r>
              <a:rPr lang="es-VE" sz="3200" dirty="0" smtClean="0"/>
              <a:t>Dentro de cada club los niños están organizados en unidades de cuatro a ocho aventureros con un consejero y sus líderes.  Todas las actividades se desarrollan en torno a la unidad.</a:t>
            </a:r>
          </a:p>
          <a:p>
            <a:pPr algn="just"/>
            <a:r>
              <a:rPr lang="es-VE" sz="3200" dirty="0" smtClean="0"/>
              <a:t>La unidad de aventureros tiene frecuentes períodos de participación que son planeados por y para la unidad de aventureros bajo el liderazgo del capitán de unidad y guiados por su consejero.</a:t>
            </a:r>
            <a:endParaRPr lang="es-VE"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IDEALES </a:t>
            </a:r>
            <a:endParaRPr lang="es-VE" b="1" dirty="0">
              <a:latin typeface="Chiller" pitchFamily="82" charset="0"/>
            </a:endParaRPr>
          </a:p>
        </p:txBody>
      </p:sp>
      <p:sp>
        <p:nvSpPr>
          <p:cNvPr id="6" name="5 CuadroTexto"/>
          <p:cNvSpPr txBox="1"/>
          <p:nvPr/>
        </p:nvSpPr>
        <p:spPr>
          <a:xfrm>
            <a:off x="539552" y="1844824"/>
            <a:ext cx="8280920" cy="1569660"/>
          </a:xfrm>
          <a:prstGeom prst="rect">
            <a:avLst/>
          </a:prstGeom>
          <a:noFill/>
        </p:spPr>
        <p:txBody>
          <a:bodyPr wrap="square" rtlCol="0">
            <a:spAutoFit/>
          </a:bodyPr>
          <a:lstStyle/>
          <a:p>
            <a:pPr algn="ctr"/>
            <a:r>
              <a:rPr lang="es-VE" sz="3200" dirty="0" smtClean="0"/>
              <a:t>VOTO</a:t>
            </a:r>
          </a:p>
          <a:p>
            <a:pPr algn="ctr"/>
            <a:endParaRPr lang="es-VE" sz="3200" dirty="0" smtClean="0"/>
          </a:p>
          <a:p>
            <a:pPr algn="just"/>
            <a:r>
              <a:rPr lang="es-VE" sz="3200" dirty="0" smtClean="0"/>
              <a:t>Por amor a Jesús, siempre haré lo mejor</a:t>
            </a:r>
            <a:endParaRPr lang="es-VE"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IDEALES</a:t>
            </a:r>
            <a:endParaRPr lang="es-VE" b="1" dirty="0">
              <a:latin typeface="Chiller" pitchFamily="82" charset="0"/>
            </a:endParaRPr>
          </a:p>
        </p:txBody>
      </p:sp>
      <p:sp>
        <p:nvSpPr>
          <p:cNvPr id="6" name="5 CuadroTexto"/>
          <p:cNvSpPr txBox="1"/>
          <p:nvPr/>
        </p:nvSpPr>
        <p:spPr>
          <a:xfrm>
            <a:off x="539552" y="1268760"/>
            <a:ext cx="8280920" cy="6001643"/>
          </a:xfrm>
          <a:prstGeom prst="rect">
            <a:avLst/>
          </a:prstGeom>
          <a:noFill/>
        </p:spPr>
        <p:txBody>
          <a:bodyPr wrap="square" rtlCol="0">
            <a:spAutoFit/>
          </a:bodyPr>
          <a:lstStyle/>
          <a:p>
            <a:pPr algn="ctr"/>
            <a:r>
              <a:rPr lang="es-VE" sz="3200" dirty="0" smtClean="0"/>
              <a:t>LEY</a:t>
            </a:r>
          </a:p>
          <a:p>
            <a:pPr marL="514350" indent="-514350" algn="just">
              <a:buFont typeface="+mj-lt"/>
              <a:buAutoNum type="arabicPeriod"/>
            </a:pPr>
            <a:r>
              <a:rPr lang="es-VE" sz="3200" dirty="0" smtClean="0"/>
              <a:t>Ser obediente</a:t>
            </a:r>
          </a:p>
          <a:p>
            <a:pPr marL="514350" indent="-514350" algn="just">
              <a:buFont typeface="+mj-lt"/>
              <a:buAutoNum type="arabicPeriod"/>
            </a:pPr>
            <a:r>
              <a:rPr lang="es-VE" sz="3200" dirty="0" smtClean="0"/>
              <a:t>Ser puro</a:t>
            </a:r>
          </a:p>
          <a:p>
            <a:pPr marL="514350" indent="-514350" algn="just">
              <a:buFont typeface="+mj-lt"/>
              <a:buAutoNum type="arabicPeriod"/>
            </a:pPr>
            <a:r>
              <a:rPr lang="es-VE" sz="3200" dirty="0" smtClean="0"/>
              <a:t>Ser leal</a:t>
            </a:r>
          </a:p>
          <a:p>
            <a:pPr marL="514350" indent="-514350" algn="just">
              <a:buFont typeface="+mj-lt"/>
              <a:buAutoNum type="arabicPeriod"/>
            </a:pPr>
            <a:r>
              <a:rPr lang="es-VE" sz="3200" dirty="0" smtClean="0"/>
              <a:t>Ser bondadoso</a:t>
            </a:r>
          </a:p>
          <a:p>
            <a:pPr marL="514350" indent="-514350" algn="just">
              <a:buFont typeface="+mj-lt"/>
              <a:buAutoNum type="arabicPeriod"/>
            </a:pPr>
            <a:r>
              <a:rPr lang="es-VE" sz="3200" dirty="0" smtClean="0"/>
              <a:t>Ser respetuoso</a:t>
            </a:r>
          </a:p>
          <a:p>
            <a:pPr marL="514350" indent="-514350" algn="just">
              <a:buFont typeface="+mj-lt"/>
              <a:buAutoNum type="arabicPeriod"/>
            </a:pPr>
            <a:r>
              <a:rPr lang="es-VE" sz="3200" dirty="0" smtClean="0"/>
              <a:t>Ser atento</a:t>
            </a:r>
          </a:p>
          <a:p>
            <a:pPr marL="514350" indent="-514350" algn="just">
              <a:buFont typeface="+mj-lt"/>
              <a:buAutoNum type="arabicPeriod"/>
            </a:pPr>
            <a:r>
              <a:rPr lang="es-VE" sz="3200" dirty="0" smtClean="0"/>
              <a:t>Ser útil</a:t>
            </a:r>
          </a:p>
          <a:p>
            <a:pPr marL="514350" indent="-514350" algn="just">
              <a:buFont typeface="+mj-lt"/>
              <a:buAutoNum type="arabicPeriod"/>
            </a:pPr>
            <a:r>
              <a:rPr lang="es-VE" sz="3200" dirty="0" smtClean="0"/>
              <a:t>Ser alegre</a:t>
            </a:r>
          </a:p>
          <a:p>
            <a:pPr marL="514350" indent="-514350" algn="just">
              <a:buFont typeface="+mj-lt"/>
              <a:buAutoNum type="arabicPeriod"/>
            </a:pPr>
            <a:r>
              <a:rPr lang="es-VE" sz="3200" dirty="0" smtClean="0"/>
              <a:t>Ser considerado</a:t>
            </a:r>
          </a:p>
          <a:p>
            <a:pPr marL="514350" indent="-514350" algn="just">
              <a:buFont typeface="+mj-lt"/>
              <a:buAutoNum type="arabicPeriod"/>
            </a:pPr>
            <a:r>
              <a:rPr lang="es-VE" sz="3200" dirty="0" smtClean="0"/>
              <a:t>Ser reverente</a:t>
            </a:r>
          </a:p>
          <a:p>
            <a:pPr marL="514350" indent="-514350" algn="just">
              <a:buFont typeface="+mj-lt"/>
              <a:buAutoNum type="arabicPeriod"/>
            </a:pPr>
            <a:endParaRPr lang="es-VE"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MANUAL DE IGLESIA</a:t>
            </a:r>
            <a:endParaRPr lang="es-VE" b="1" dirty="0">
              <a:latin typeface="Chiller" pitchFamily="82" charset="0"/>
            </a:endParaRPr>
          </a:p>
        </p:txBody>
      </p:sp>
      <p:sp>
        <p:nvSpPr>
          <p:cNvPr id="5" name="4 CuadroTexto"/>
          <p:cNvSpPr txBox="1"/>
          <p:nvPr/>
        </p:nvSpPr>
        <p:spPr>
          <a:xfrm>
            <a:off x="611560" y="1412776"/>
            <a:ext cx="7920880" cy="4832092"/>
          </a:xfrm>
          <a:prstGeom prst="rect">
            <a:avLst/>
          </a:prstGeom>
          <a:noFill/>
        </p:spPr>
        <p:txBody>
          <a:bodyPr wrap="square" rtlCol="0">
            <a:spAutoFit/>
          </a:bodyPr>
          <a:lstStyle/>
          <a:p>
            <a:pPr algn="just"/>
            <a:r>
              <a:rPr lang="es-VE" sz="2800" dirty="0" smtClean="0"/>
              <a:t>El Club de Aventureros es un programa centrado en los padres y en la iglesia.  Proporciona una herramienta para usarla con niños de 6-9 años con el objeto de estimular su floreciente curiosidad e incluye actividades especiales para esa edad, que involucran a padres y a niños por igual en actividades recreativas, manualidades simples, observación de la creación de Dios y otras actividades interesantes para esa edad.  Todas las actividades se realizan con un enfoque espiritual, preparando el camino del niño para su participación en la iglesia como conquistador.</a:t>
            </a:r>
            <a:endParaRPr lang="es-VE"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CREDENCIAL DE MEMBRESÍA </a:t>
            </a:r>
            <a:endParaRPr lang="es-VE" b="1" dirty="0">
              <a:latin typeface="Chiller" pitchFamily="82" charset="0"/>
            </a:endParaRPr>
          </a:p>
        </p:txBody>
      </p:sp>
      <p:sp>
        <p:nvSpPr>
          <p:cNvPr id="5" name="4 Rectángulo redondeado"/>
          <p:cNvSpPr/>
          <p:nvPr/>
        </p:nvSpPr>
        <p:spPr>
          <a:xfrm>
            <a:off x="611560" y="1484784"/>
            <a:ext cx="7632848" cy="4680520"/>
          </a:xfrm>
          <a:prstGeom prst="roundRect">
            <a:avLst/>
          </a:prstGeom>
          <a:solidFill>
            <a:schemeClr val="bg1"/>
          </a:solidFill>
          <a:effectLst>
            <a:innerShdw blurRad="431800" dist="241300" dir="162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7" name="6 CuadroTexto"/>
          <p:cNvSpPr txBox="1"/>
          <p:nvPr/>
        </p:nvSpPr>
        <p:spPr>
          <a:xfrm>
            <a:off x="1187624" y="1916832"/>
            <a:ext cx="6624736" cy="3600986"/>
          </a:xfrm>
          <a:prstGeom prst="rect">
            <a:avLst/>
          </a:prstGeom>
          <a:noFill/>
        </p:spPr>
        <p:txBody>
          <a:bodyPr wrap="square" rtlCol="0">
            <a:spAutoFit/>
          </a:bodyPr>
          <a:lstStyle/>
          <a:p>
            <a:pPr algn="ctr"/>
            <a:r>
              <a:rPr lang="es-VE" sz="2400" b="1" dirty="0" smtClean="0"/>
              <a:t>CREDENCIAL DE MEMBRESIA</a:t>
            </a:r>
          </a:p>
          <a:p>
            <a:pPr algn="ctr"/>
            <a:endParaRPr lang="es-VE" sz="2400" b="1" dirty="0" smtClean="0"/>
          </a:p>
          <a:p>
            <a:pPr algn="just"/>
            <a:r>
              <a:rPr lang="es-VE" sz="2000" b="1" dirty="0" smtClean="0"/>
              <a:t>Esta certifica que _______________________________</a:t>
            </a:r>
          </a:p>
          <a:p>
            <a:pPr algn="just"/>
            <a:r>
              <a:rPr lang="es-VE" sz="2000" b="1" dirty="0"/>
              <a:t> </a:t>
            </a:r>
            <a:r>
              <a:rPr lang="es-VE" sz="2000" b="1" dirty="0" smtClean="0"/>
              <a:t>                                                         Nombre</a:t>
            </a:r>
          </a:p>
          <a:p>
            <a:pPr algn="just"/>
            <a:r>
              <a:rPr lang="es-VE" sz="2000" b="1" dirty="0" smtClean="0"/>
              <a:t>Es un miembro del Club de Aventureros.</a:t>
            </a:r>
          </a:p>
          <a:p>
            <a:pPr algn="just"/>
            <a:endParaRPr lang="es-VE" sz="2000" b="1" dirty="0"/>
          </a:p>
          <a:p>
            <a:pPr algn="just"/>
            <a:r>
              <a:rPr lang="es-VE" sz="2000" b="1" dirty="0" smtClean="0"/>
              <a:t>__________________________________________________</a:t>
            </a:r>
          </a:p>
          <a:p>
            <a:pPr algn="ctr"/>
            <a:r>
              <a:rPr lang="es-VE" sz="2000" b="1" dirty="0" smtClean="0"/>
              <a:t>Nombre del Club</a:t>
            </a:r>
          </a:p>
          <a:p>
            <a:pPr algn="ctr"/>
            <a:endParaRPr lang="es-VE" sz="2000" b="1" dirty="0"/>
          </a:p>
          <a:p>
            <a:pPr algn="just"/>
            <a:r>
              <a:rPr lang="es-VE" sz="2000" b="1" dirty="0" smtClean="0"/>
              <a:t>Fecha: _______________       Firma: _____________________</a:t>
            </a:r>
          </a:p>
          <a:p>
            <a:pPr algn="just"/>
            <a:r>
              <a:rPr lang="es-VE" sz="2000" b="1" dirty="0"/>
              <a:t> </a:t>
            </a:r>
            <a:r>
              <a:rPr lang="es-VE" sz="2000" b="1" dirty="0" smtClean="0"/>
              <a:t>                                                                               Dir. Club</a:t>
            </a:r>
            <a:endParaRPr lang="es-VE" sz="20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OBJETIVOS DEL CLUB DE AVENTUREROS</a:t>
            </a:r>
            <a:endParaRPr lang="es-VE" b="1" dirty="0">
              <a:latin typeface="Chiller" pitchFamily="82" charset="0"/>
            </a:endParaRPr>
          </a:p>
        </p:txBody>
      </p:sp>
      <p:sp>
        <p:nvSpPr>
          <p:cNvPr id="6" name="5 CuadroTexto"/>
          <p:cNvSpPr txBox="1"/>
          <p:nvPr/>
        </p:nvSpPr>
        <p:spPr>
          <a:xfrm>
            <a:off x="539552" y="1844824"/>
            <a:ext cx="8280920" cy="4524315"/>
          </a:xfrm>
          <a:prstGeom prst="rect">
            <a:avLst/>
          </a:prstGeom>
          <a:noFill/>
        </p:spPr>
        <p:txBody>
          <a:bodyPr wrap="square" rtlCol="0">
            <a:spAutoFit/>
          </a:bodyPr>
          <a:lstStyle/>
          <a:p>
            <a:pPr algn="just"/>
            <a:r>
              <a:rPr lang="es-VE" sz="3600" dirty="0" smtClean="0"/>
              <a:t>¿Por qué tener un Club de Aventureros?</a:t>
            </a:r>
          </a:p>
          <a:p>
            <a:pPr algn="just"/>
            <a:endParaRPr lang="es-VE" sz="3600" dirty="0" smtClean="0"/>
          </a:p>
          <a:p>
            <a:pPr algn="just"/>
            <a:r>
              <a:rPr lang="es-VE" sz="3600" dirty="0" smtClean="0"/>
              <a:t>El programa de los aventureros fue diseñado por la iglesia para apoyar a los padres en la atención a los niños en la desafiante tarea de desarrollarlos completamente como seguidores de Cristo en el mundo de hoy.</a:t>
            </a:r>
            <a:endParaRPr lang="es-VE"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OBJETIVOS DEL CLUB DE AVENTUREROS</a:t>
            </a:r>
            <a:endParaRPr lang="es-VE" b="1" dirty="0">
              <a:latin typeface="Chiller" pitchFamily="82" charset="0"/>
            </a:endParaRPr>
          </a:p>
        </p:txBody>
      </p:sp>
      <p:sp>
        <p:nvSpPr>
          <p:cNvPr id="6" name="5 CuadroTexto"/>
          <p:cNvSpPr txBox="1"/>
          <p:nvPr/>
        </p:nvSpPr>
        <p:spPr>
          <a:xfrm>
            <a:off x="539552" y="1412776"/>
            <a:ext cx="8280920" cy="5078313"/>
          </a:xfrm>
          <a:prstGeom prst="rect">
            <a:avLst/>
          </a:prstGeom>
          <a:noFill/>
        </p:spPr>
        <p:txBody>
          <a:bodyPr wrap="square" rtlCol="0">
            <a:spAutoFit/>
          </a:bodyPr>
          <a:lstStyle/>
          <a:p>
            <a:pPr algn="just"/>
            <a:r>
              <a:rPr lang="es-VE" sz="3600" dirty="0" smtClean="0"/>
              <a:t>¿Cuál es el currículo de los aventureros diseñado para ser realizado?</a:t>
            </a:r>
          </a:p>
          <a:p>
            <a:pPr marL="742950" indent="-742950" algn="just">
              <a:buAutoNum type="arabicPeriod"/>
            </a:pPr>
            <a:r>
              <a:rPr lang="es-VE" sz="3600" dirty="0" smtClean="0"/>
              <a:t>Que los niños puedan, a su propio nivel, confiar sus corazones y vidas a Cristo Jesús.</a:t>
            </a:r>
          </a:p>
          <a:p>
            <a:pPr marL="742950" indent="-742950" algn="just">
              <a:buAutoNum type="arabicPeriod"/>
            </a:pPr>
            <a:r>
              <a:rPr lang="es-VE" sz="3600" dirty="0" smtClean="0"/>
              <a:t>Que los niños obtengan una aptitud positiva hacia los beneficios, alegrías y responsabilidades de vivir una vida cristiana.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OBJETIVOS DEL CLUB DE AVENTUREROS</a:t>
            </a:r>
            <a:endParaRPr lang="es-VE" b="1" dirty="0">
              <a:latin typeface="Chiller" pitchFamily="82" charset="0"/>
            </a:endParaRPr>
          </a:p>
        </p:txBody>
      </p:sp>
      <p:sp>
        <p:nvSpPr>
          <p:cNvPr id="6" name="5 CuadroTexto"/>
          <p:cNvSpPr txBox="1"/>
          <p:nvPr/>
        </p:nvSpPr>
        <p:spPr>
          <a:xfrm>
            <a:off x="539552" y="1412776"/>
            <a:ext cx="8280920" cy="5509200"/>
          </a:xfrm>
          <a:prstGeom prst="rect">
            <a:avLst/>
          </a:prstGeom>
          <a:noFill/>
        </p:spPr>
        <p:txBody>
          <a:bodyPr wrap="square" rtlCol="0">
            <a:spAutoFit/>
          </a:bodyPr>
          <a:lstStyle/>
          <a:p>
            <a:pPr algn="just"/>
            <a:r>
              <a:rPr lang="es-VE" sz="3200" dirty="0" smtClean="0"/>
              <a:t>3. Que los niños adquieran los hábitos, habilidades y conocimiento necesarios para vivir por Jesús hoy.</a:t>
            </a:r>
          </a:p>
          <a:p>
            <a:pPr algn="just"/>
            <a:r>
              <a:rPr lang="es-VE" sz="3200" dirty="0" smtClean="0"/>
              <a:t>4. Que los padres y otros primeros educadores lleguen a ser más confiables y efectivos en su papel como colaboradores con Cristo para con sus hijos.</a:t>
            </a:r>
          </a:p>
          <a:p>
            <a:pPr algn="just"/>
            <a:r>
              <a:rPr lang="es-VE" sz="3200" dirty="0" smtClean="0"/>
              <a:t>5. Que la iglesia acepte su responsabilidad en brindar cuidado a sus jóvenes proveyendo e implementando un planeado </a:t>
            </a:r>
            <a:r>
              <a:rPr lang="es-VE" sz="3200" dirty="0" err="1" smtClean="0"/>
              <a:t>curriculum</a:t>
            </a:r>
            <a:r>
              <a:rPr lang="es-VE" sz="3200" dirty="0" smtClean="0"/>
              <a:t> de educación religiosa para esta edad.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5016758"/>
          </a:xfrm>
          <a:prstGeom prst="rect">
            <a:avLst/>
          </a:prstGeom>
          <a:noFill/>
        </p:spPr>
        <p:txBody>
          <a:bodyPr wrap="square" rtlCol="0">
            <a:spAutoFit/>
          </a:bodyPr>
          <a:lstStyle/>
          <a:p>
            <a:pPr algn="just"/>
            <a:r>
              <a:rPr lang="es-VE" sz="3200" b="1" dirty="0" smtClean="0"/>
              <a:t>1. Consulte con el Director J.A. de la Asociación/Misión.  </a:t>
            </a:r>
            <a:r>
              <a:rPr lang="es-VE" sz="3200" dirty="0" smtClean="0"/>
              <a:t> Es importante que los padres de los niños en las edades de los aventureros apoyen el plan de iniciar un club de aventureros.  Inmediatamente los padres y otros interesados que han expresado su deseo de formar un club, debieran solicitar consejo del Director J.A. de la Asociación/Misión quien es responsable de dirigir todos los clubes del campo local.</a:t>
            </a:r>
            <a:endParaRPr lang="es-VE" sz="3200"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5016758"/>
          </a:xfrm>
          <a:prstGeom prst="rect">
            <a:avLst/>
          </a:prstGeom>
          <a:noFill/>
        </p:spPr>
        <p:txBody>
          <a:bodyPr wrap="square" rtlCol="0">
            <a:spAutoFit/>
          </a:bodyPr>
          <a:lstStyle/>
          <a:p>
            <a:pPr algn="just"/>
            <a:r>
              <a:rPr lang="es-VE" sz="3200" b="1" dirty="0"/>
              <a:t>2</a:t>
            </a:r>
            <a:r>
              <a:rPr lang="es-VE" sz="3200" b="1" dirty="0" smtClean="0"/>
              <a:t>. Presente el plan a la junta directiva de la iglesia. </a:t>
            </a:r>
            <a:r>
              <a:rPr lang="es-VE" sz="3200" dirty="0" smtClean="0"/>
              <a:t> Después de las recomendaciones del director J.A de la Asociación/Misión, los planes deberían presentarse a la junta directiva de la iglesia por los miembros locales para la autorización de la organización de un club de aventureros.  El director J.A de la Asociación debería ser invitado a asistir a esa junta directiva para apoyar y responder a preguntas sobre la organización.</a:t>
            </a:r>
            <a:endParaRPr lang="es-VE" sz="3200"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832092"/>
          </a:xfrm>
          <a:prstGeom prst="rect">
            <a:avLst/>
          </a:prstGeom>
          <a:noFill/>
        </p:spPr>
        <p:txBody>
          <a:bodyPr wrap="square" rtlCol="0">
            <a:spAutoFit/>
          </a:bodyPr>
          <a:lstStyle/>
          <a:p>
            <a:pPr algn="just"/>
            <a:r>
              <a:rPr lang="es-VE" sz="2800" b="1" dirty="0"/>
              <a:t>3</a:t>
            </a:r>
            <a:r>
              <a:rPr lang="es-VE" sz="2800" b="1" dirty="0" smtClean="0"/>
              <a:t>. Informar a la congregación durante el servicio de adoración.  </a:t>
            </a:r>
            <a:r>
              <a:rPr lang="es-VE" sz="2800" dirty="0" smtClean="0"/>
              <a:t> Es importante que todos los miembros de iglesia sean informados sobre el programa y los objetivos del club de aventureros.  Alguien calificado por la experiencia debe hablar a favor del club de aventureros y las necesidades de los niños.  Debieran presentarse esta información a la iglesia entera, de preferencia en la hora del culto o en la </a:t>
            </a:r>
            <a:r>
              <a:rPr lang="es-VE" sz="2800" dirty="0"/>
              <a:t>E</a:t>
            </a:r>
            <a:r>
              <a:rPr lang="es-VE" sz="2800" dirty="0" smtClean="0"/>
              <a:t>scuela </a:t>
            </a:r>
            <a:r>
              <a:rPr lang="es-VE" sz="2800" dirty="0"/>
              <a:t>S</a:t>
            </a:r>
            <a:r>
              <a:rPr lang="es-VE" sz="2800" dirty="0" smtClean="0"/>
              <a:t>abática.   Este podría ser el director J.A. de la Asociación o Unión, el pastor local, un líder juvenil de zona, alguna otra persona calificada o un invitado especial.</a:t>
            </a:r>
            <a:endParaRPr lang="es-VE" sz="2800"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401205"/>
          </a:xfrm>
          <a:prstGeom prst="rect">
            <a:avLst/>
          </a:prstGeom>
          <a:noFill/>
        </p:spPr>
        <p:txBody>
          <a:bodyPr wrap="square" rtlCol="0">
            <a:spAutoFit/>
          </a:bodyPr>
          <a:lstStyle/>
          <a:p>
            <a:pPr algn="just"/>
            <a:r>
              <a:rPr lang="es-VE" sz="2800" b="1" dirty="0" smtClean="0"/>
              <a:t>4. Invite a una reunión especial de organización.  </a:t>
            </a:r>
            <a:r>
              <a:rPr lang="es-VE" sz="2800" dirty="0" smtClean="0"/>
              <a:t> Una reunión especial, de preferencia un sábado de tarde, debiera planearse para reunir a quienes estén interesados en la organización de un club de aventureros.  Invite a todos los Guías Mayores, a todos los padres con niños en las edades de los aventureros, los maestros de Escuela Sabática en las edades apropiadas, todos los adultos quienes están interesados en enseñar habilidades (Hobbies) a los muchachos, y otros interesados en los niños.</a:t>
            </a:r>
            <a:endParaRPr lang="es-VE" sz="2800" b="1"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3"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3539430"/>
          </a:xfrm>
          <a:prstGeom prst="rect">
            <a:avLst/>
          </a:prstGeom>
          <a:noFill/>
        </p:spPr>
        <p:txBody>
          <a:bodyPr wrap="square" rtlCol="0">
            <a:spAutoFit/>
          </a:bodyPr>
          <a:lstStyle/>
          <a:p>
            <a:pPr algn="just"/>
            <a:r>
              <a:rPr lang="es-VE" sz="2800" dirty="0" smtClean="0"/>
              <a:t>Durante esta reunión explique los detalles en relación a la organización de los aventureros.  Algunos aventureros de algún club vecino podrían invitarse para hacer algunas demostraciones de lo que han aprendido en el club y mostrar el uniforme.  Debiera hacerse una apelación para ayudar voluntariamente en el club de aventureros y debiera circular una hoja con información.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3970318"/>
          </a:xfrm>
          <a:prstGeom prst="rect">
            <a:avLst/>
          </a:prstGeom>
          <a:noFill/>
        </p:spPr>
        <p:txBody>
          <a:bodyPr wrap="square" rtlCol="0">
            <a:spAutoFit/>
          </a:bodyPr>
          <a:lstStyle/>
          <a:p>
            <a:pPr algn="just"/>
            <a:r>
              <a:rPr lang="es-VE" sz="2800" b="1" dirty="0"/>
              <a:t>5</a:t>
            </a:r>
            <a:r>
              <a:rPr lang="es-VE" sz="2800" b="1" dirty="0" smtClean="0"/>
              <a:t>. Enseñando el curso básico de los aventureros.  </a:t>
            </a:r>
            <a:r>
              <a:rPr lang="es-VE" sz="2800" dirty="0" smtClean="0"/>
              <a:t> El curso básico para dirigentes de aventureros debiera enseñarse al personal del club.  Una de las condiciones para el desarrollo exitoso del club de aventureros es tener un adecuado número de miembros del personal capacitado.  Este curso debiera ser presentado por el Director J.A. de la Asociación/Misión y debiera asistir tantos instructores como sea posible (Curso de consejero para aventureros)</a:t>
            </a:r>
            <a:endParaRPr lang="es-VE" sz="28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MANUAL DE IGLESIA</a:t>
            </a:r>
            <a:endParaRPr lang="es-VE" b="1" dirty="0">
              <a:latin typeface="Chiller" pitchFamily="82" charset="0"/>
            </a:endParaRPr>
          </a:p>
        </p:txBody>
      </p:sp>
      <p:sp>
        <p:nvSpPr>
          <p:cNvPr id="5" name="4 CuadroTexto"/>
          <p:cNvSpPr txBox="1"/>
          <p:nvPr/>
        </p:nvSpPr>
        <p:spPr>
          <a:xfrm>
            <a:off x="611560" y="1412776"/>
            <a:ext cx="7920880" cy="5078313"/>
          </a:xfrm>
          <a:prstGeom prst="rect">
            <a:avLst/>
          </a:prstGeom>
          <a:noFill/>
        </p:spPr>
        <p:txBody>
          <a:bodyPr wrap="square" rtlCol="0">
            <a:spAutoFit/>
          </a:bodyPr>
          <a:lstStyle/>
          <a:p>
            <a:pPr algn="just"/>
            <a:r>
              <a:rPr lang="es-VE" sz="3600" dirty="0" smtClean="0"/>
              <a:t>La iglesia elige al director del Club de Aventureros y a sus asociados.  El resto del equipo es seleccionado por los dirigentes electos del club.  El director es miembro de la junta directiva de la Sociedad de Jóvenes Adventista.  A través del director del Ministerio Juvenil de la asociación se puede conseguir materiales de ayuda para el club de aventureros.</a:t>
            </a:r>
            <a:endParaRPr lang="es-VE"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031873"/>
          </a:xfrm>
          <a:prstGeom prst="rect">
            <a:avLst/>
          </a:prstGeom>
          <a:noFill/>
        </p:spPr>
        <p:txBody>
          <a:bodyPr wrap="square" rtlCol="0">
            <a:spAutoFit/>
          </a:bodyPr>
          <a:lstStyle/>
          <a:p>
            <a:pPr algn="just"/>
            <a:r>
              <a:rPr lang="es-VE" sz="3200" b="1" dirty="0"/>
              <a:t>6</a:t>
            </a:r>
            <a:r>
              <a:rPr lang="es-VE" sz="3200" b="1" dirty="0" smtClean="0"/>
              <a:t>. Se elige al director y subdirectores.  </a:t>
            </a:r>
            <a:r>
              <a:rPr lang="es-VE" sz="3200" dirty="0" smtClean="0"/>
              <a:t> Al terminar el curso de capacitación, la junta directiva de la iglesia debiera tener una lista de quienes están mejor capacitados para dirigir el club de aventureros y recomendarlos a la iglesia.  Los oficiales del club que son necesarios: director, subdirectores y consejeros. (Debiera el club de Guías Mayores ser el apoyo principal)</a:t>
            </a:r>
            <a:endParaRPr lang="es-VE" sz="3200" b="1"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524315"/>
          </a:xfrm>
          <a:prstGeom prst="rect">
            <a:avLst/>
          </a:prstGeom>
          <a:noFill/>
        </p:spPr>
        <p:txBody>
          <a:bodyPr wrap="square" rtlCol="0">
            <a:spAutoFit/>
          </a:bodyPr>
          <a:lstStyle/>
          <a:p>
            <a:pPr algn="just"/>
            <a:r>
              <a:rPr lang="es-VE" sz="3200" b="1" dirty="0"/>
              <a:t>7</a:t>
            </a:r>
            <a:r>
              <a:rPr lang="es-VE" sz="3200" b="1" dirty="0" smtClean="0"/>
              <a:t>. Formación de la comisión directiva del club de aventureros.  </a:t>
            </a:r>
            <a:r>
              <a:rPr lang="es-VE" sz="3200" dirty="0" smtClean="0"/>
              <a:t> La comisión directiva del club de aventureros consiste en el director como presidente, subdirector, secretario, tesorero, capellán, un padre, una madre y el pastor (ex-oficio).   Este grupo establece las normas para el buen funcionamiento del club, los blancos y objetivos, y selecciona a los consejeros e instructores.</a:t>
            </a:r>
            <a:endParaRPr lang="es-VE" sz="32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832092"/>
          </a:xfrm>
          <a:prstGeom prst="rect">
            <a:avLst/>
          </a:prstGeom>
          <a:noFill/>
        </p:spPr>
        <p:txBody>
          <a:bodyPr wrap="square" rtlCol="0">
            <a:spAutoFit/>
          </a:bodyPr>
          <a:lstStyle/>
          <a:p>
            <a:pPr algn="just"/>
            <a:r>
              <a:rPr lang="es-VE" sz="2800" b="1" dirty="0"/>
              <a:t>8</a:t>
            </a:r>
            <a:r>
              <a:rPr lang="es-VE" sz="2800" b="1" dirty="0" smtClean="0"/>
              <a:t>. Elaborando el programa.  </a:t>
            </a:r>
            <a:r>
              <a:rPr lang="es-VE" sz="2800" dirty="0" smtClean="0"/>
              <a:t> Este tal vez sea el paso más importante en toda la organización.  La elaboración del programa consiste en una amplia planeación.  Los objetivos del club debieran ser enfocados en un período de meses y años.  Las actividades del club debieran ajustarse a todos los objetivos.  Cada reunión debiera planearse con todos los detalles con semanas de anticipación.  Reconociendo las características de los niños el personal debiera dividir el programa anual en tres o cuatro segmentos, cada uno con distintas actividades y objetivos.</a:t>
            </a:r>
            <a:endParaRPr lang="es-VE" sz="2800" b="1"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1569660"/>
          </a:xfrm>
          <a:prstGeom prst="rect">
            <a:avLst/>
          </a:prstGeom>
          <a:noFill/>
        </p:spPr>
        <p:txBody>
          <a:bodyPr wrap="square" rtlCol="0">
            <a:spAutoFit/>
          </a:bodyPr>
          <a:lstStyle/>
          <a:p>
            <a:pPr algn="just"/>
            <a:r>
              <a:rPr lang="es-VE" sz="3200" dirty="0" smtClean="0"/>
              <a:t>Estos segmentos dan flexibilidad al programa anual permitiendo nuevas ideas y presentarlas para introducirlas de período a período.</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5016758"/>
          </a:xfrm>
          <a:prstGeom prst="rect">
            <a:avLst/>
          </a:prstGeom>
          <a:noFill/>
        </p:spPr>
        <p:txBody>
          <a:bodyPr wrap="square" rtlCol="0">
            <a:spAutoFit/>
          </a:bodyPr>
          <a:lstStyle/>
          <a:p>
            <a:pPr algn="just"/>
            <a:r>
              <a:rPr lang="es-VE" sz="3200" b="1" dirty="0" smtClean="0"/>
              <a:t>9. Celebrar una noche de invitados.  </a:t>
            </a:r>
            <a:r>
              <a:rPr lang="es-VE" sz="3200" dirty="0" smtClean="0"/>
              <a:t> La noche de invitados se anuncia aproximadamente dos o tres semanas antes de la noche de inscripción.  Cada aventurero en potencia puede invitar a un amigo especial de la comunidad a esta reunión de “noche de invitados”.  El director y otros oficiales debieran llegar a relacionarse con cada niño.  Durante la conversación, el director o subdirector pregunta  ¿Les gustaría unirse a un club de Aventureros?</a:t>
            </a:r>
            <a:endParaRPr lang="es-VE" sz="3200" b="1"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467544" y="1484784"/>
            <a:ext cx="8280920" cy="2554545"/>
          </a:xfrm>
          <a:prstGeom prst="rect">
            <a:avLst/>
          </a:prstGeom>
          <a:noFill/>
        </p:spPr>
        <p:txBody>
          <a:bodyPr wrap="square" rtlCol="0">
            <a:spAutoFit/>
          </a:bodyPr>
          <a:lstStyle/>
          <a:p>
            <a:pPr algn="just"/>
            <a:r>
              <a:rPr lang="es-VE" sz="3200" dirty="0" smtClean="0"/>
              <a:t>Si la respuestas es si, planee visitar los hogares de cada uno en las siguiente semana y explíquele el programa completo, muestre voluntad de trabajar con la familia en torno a su sentimiento el sábado o domingo.</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401205"/>
          </a:xfrm>
          <a:prstGeom prst="rect">
            <a:avLst/>
          </a:prstGeom>
          <a:noFill/>
        </p:spPr>
        <p:txBody>
          <a:bodyPr wrap="square" rtlCol="0">
            <a:spAutoFit/>
          </a:bodyPr>
          <a:lstStyle/>
          <a:p>
            <a:pPr algn="just"/>
            <a:r>
              <a:rPr lang="es-VE" sz="2800" b="1" dirty="0" smtClean="0"/>
              <a:t>10. Celebrar una noche de inscripción.  </a:t>
            </a:r>
            <a:r>
              <a:rPr lang="es-VE" sz="2800" dirty="0" smtClean="0"/>
              <a:t> </a:t>
            </a:r>
          </a:p>
          <a:p>
            <a:pPr marL="514350" indent="-514350" algn="just">
              <a:buFont typeface="+mj-lt"/>
              <a:buAutoNum type="alphaLcPeriod"/>
            </a:pPr>
            <a:r>
              <a:rPr lang="es-VE" sz="2800" dirty="0" smtClean="0"/>
              <a:t>Envíe cartas a todas las familias con aventureros en potencia cuatro semanas antes de la noche de inscripción.</a:t>
            </a:r>
          </a:p>
          <a:p>
            <a:pPr marL="514350" indent="-514350" algn="just">
              <a:buFont typeface="+mj-lt"/>
              <a:buAutoNum type="alphaLcPeriod"/>
            </a:pPr>
            <a:r>
              <a:rPr lang="es-VE" sz="2800" dirty="0" smtClean="0"/>
              <a:t>Anuncie el programa de los aventureros en el boletín de la iglesia, en la escuela de iglesia, por cartas, poster, etc.</a:t>
            </a:r>
          </a:p>
          <a:p>
            <a:pPr marL="514350" indent="-514350" algn="just">
              <a:buFont typeface="+mj-lt"/>
              <a:buAutoNum type="alphaLcPeriod"/>
            </a:pPr>
            <a:r>
              <a:rPr lang="es-VE" sz="2800" dirty="0" smtClean="0"/>
              <a:t>El secretario solicita y recibe del Director J.A. de la Asociación/Misión solicitudes de membrecía y formas de registro de salud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3970318"/>
          </a:xfrm>
          <a:prstGeom prst="rect">
            <a:avLst/>
          </a:prstGeom>
          <a:noFill/>
        </p:spPr>
        <p:txBody>
          <a:bodyPr wrap="square" rtlCol="0">
            <a:spAutoFit/>
          </a:bodyPr>
          <a:lstStyle/>
          <a:p>
            <a:pPr algn="just"/>
            <a:r>
              <a:rPr lang="es-VE" sz="2800" dirty="0" smtClean="0"/>
              <a:t>d.	Capacite y uniforme al personal antes de la noche de inscripciones.  (El director, los subdirectores, consejeros e instructores forman el personal del club.  Debieran ser varias las ocasiones cuando el personal se reúne para capacitación.  Cada persona debe llegar a familiarizarse con sus responsabilidades y tener una comprensión general de todas las actividades del club.  Los miembros del personal debieran asegurar sus uniformes y colocarles las insignias correctamente).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5262979"/>
          </a:xfrm>
          <a:prstGeom prst="rect">
            <a:avLst/>
          </a:prstGeom>
          <a:noFill/>
        </p:spPr>
        <p:txBody>
          <a:bodyPr wrap="square" rtlCol="0">
            <a:spAutoFit/>
          </a:bodyPr>
          <a:lstStyle/>
          <a:p>
            <a:pPr marL="514350" indent="-514350" algn="just">
              <a:buAutoNum type="alphaLcPeriod" startAt="5"/>
            </a:pPr>
            <a:r>
              <a:rPr lang="es-VE" sz="2800" dirty="0" smtClean="0"/>
              <a:t>Publicidad para las semanas anteriores a la noche de inscripciones:</a:t>
            </a:r>
          </a:p>
          <a:p>
            <a:pPr marL="514350" indent="-514350" algn="just"/>
            <a:r>
              <a:rPr lang="es-VE" sz="2800" dirty="0"/>
              <a:t>	</a:t>
            </a:r>
            <a:r>
              <a:rPr lang="es-VE" sz="2800" dirty="0" smtClean="0"/>
              <a:t>4. Boletín de la iglesia</a:t>
            </a:r>
          </a:p>
          <a:p>
            <a:pPr marL="514350" indent="-514350" algn="just"/>
            <a:r>
              <a:rPr lang="es-VE" sz="2800" dirty="0"/>
              <a:t>	</a:t>
            </a:r>
            <a:r>
              <a:rPr lang="es-VE" sz="2800" dirty="0" smtClean="0"/>
              <a:t>3. Atractivo </a:t>
            </a:r>
            <a:r>
              <a:rPr lang="es-VE" sz="2800" dirty="0" err="1" smtClean="0"/>
              <a:t>boletinero</a:t>
            </a:r>
            <a:r>
              <a:rPr lang="es-VE" sz="2800" dirty="0" smtClean="0"/>
              <a:t> de la iglesia</a:t>
            </a:r>
          </a:p>
          <a:p>
            <a:pPr marL="514350" indent="-514350" algn="just"/>
            <a:r>
              <a:rPr lang="es-VE" sz="2800" dirty="0"/>
              <a:t>	</a:t>
            </a:r>
            <a:r>
              <a:rPr lang="es-VE" sz="2800" dirty="0" smtClean="0"/>
              <a:t>2. A los niños en el programa de Escuela Sabática, en el período misionero de la iglesia, cartas de los dirigentes a los padres de los aventureros en potencia.</a:t>
            </a:r>
          </a:p>
          <a:p>
            <a:pPr marL="514350" indent="-514350" algn="just"/>
            <a:r>
              <a:rPr lang="es-VE" sz="2800" dirty="0"/>
              <a:t>	</a:t>
            </a:r>
            <a:r>
              <a:rPr lang="es-VE" sz="2800" dirty="0" smtClean="0"/>
              <a:t>1. Cartas del pastor a los padres aventureros en potencia.</a:t>
            </a:r>
          </a:p>
          <a:p>
            <a:pPr marL="514350" indent="-514350" algn="just"/>
            <a:r>
              <a:rPr lang="es-VE" sz="2800" dirty="0"/>
              <a:t>	</a:t>
            </a:r>
            <a:r>
              <a:rPr lang="es-VE" sz="2800" dirty="0" smtClean="0"/>
              <a:t>1. enfatizar el programa en los servicios de la iglesia</a:t>
            </a:r>
          </a:p>
          <a:p>
            <a:pPr marL="514350" indent="-514350" algn="just"/>
            <a:r>
              <a:rPr lang="es-VE" sz="2800" dirty="0"/>
              <a:t>	</a:t>
            </a:r>
            <a:r>
              <a:rPr lang="es-VE" sz="2800" dirty="0" smtClean="0"/>
              <a:t>0. Noche de inscripciones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124744"/>
            <a:ext cx="8280920" cy="5693866"/>
          </a:xfrm>
          <a:prstGeom prst="rect">
            <a:avLst/>
          </a:prstGeom>
          <a:noFill/>
        </p:spPr>
        <p:txBody>
          <a:bodyPr wrap="square" rtlCol="0">
            <a:spAutoFit/>
          </a:bodyPr>
          <a:lstStyle/>
          <a:p>
            <a:pPr algn="just"/>
            <a:r>
              <a:rPr lang="es-VE" sz="2800" b="1" dirty="0" smtClean="0"/>
              <a:t>11. Organizar un programa de visitación a los hogares.  </a:t>
            </a:r>
            <a:r>
              <a:rPr lang="es-VE" sz="2800" dirty="0" smtClean="0"/>
              <a:t> Los consejeros deben visitar los hogares de cada aventurero de sus unidades inmediatamente, introduciéndose él mismo como consejero/a de los niños.</a:t>
            </a:r>
          </a:p>
          <a:p>
            <a:pPr marL="514350" indent="-514350" algn="just">
              <a:buAutoNum type="alphaLcPeriod"/>
            </a:pPr>
            <a:r>
              <a:rPr lang="es-VE" sz="2800" dirty="0" smtClean="0"/>
              <a:t>Si la solicitud de admisión o el registro de salud no han sido completamente llenados, hágalo con ellos.</a:t>
            </a:r>
          </a:p>
          <a:p>
            <a:pPr marL="514350" indent="-514350" algn="just">
              <a:buAutoNum type="alphaLcPeriod"/>
            </a:pPr>
            <a:r>
              <a:rPr lang="es-VE" sz="2800" dirty="0" smtClean="0"/>
              <a:t>Recuerde a la familia el horario del club.</a:t>
            </a:r>
          </a:p>
          <a:p>
            <a:pPr marL="514350" indent="-514350" algn="just">
              <a:buAutoNum type="alphaLcPeriod"/>
            </a:pPr>
            <a:r>
              <a:rPr lang="es-VE" sz="2800" dirty="0" smtClean="0"/>
              <a:t>Responda a todas las preguntas concerniente al uniforme, campamentos, programas del club, etc.  Antes de despedirse enfatice el hecho de que como consejero, usted desea ayudar a los padres en la forma que usted pueda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MANUAL DE IGLESIA</a:t>
            </a:r>
            <a:endParaRPr lang="es-VE" b="1" dirty="0">
              <a:latin typeface="Chiller" pitchFamily="82" charset="0"/>
            </a:endParaRPr>
          </a:p>
        </p:txBody>
      </p:sp>
      <p:sp>
        <p:nvSpPr>
          <p:cNvPr id="5" name="4 CuadroTexto"/>
          <p:cNvSpPr txBox="1"/>
          <p:nvPr/>
        </p:nvSpPr>
        <p:spPr>
          <a:xfrm>
            <a:off x="611560" y="1412776"/>
            <a:ext cx="7920880" cy="4524315"/>
          </a:xfrm>
          <a:prstGeom prst="rect">
            <a:avLst/>
          </a:prstGeom>
          <a:noFill/>
        </p:spPr>
        <p:txBody>
          <a:bodyPr wrap="square" rtlCol="0">
            <a:spAutoFit/>
          </a:bodyPr>
          <a:lstStyle/>
          <a:p>
            <a:pPr algn="just"/>
            <a:r>
              <a:rPr lang="es-VE" sz="3200" dirty="0" smtClean="0"/>
              <a:t>Todas las personas implicadas en actividades con niños pequeños deben satisfacer las normas y los requisitos eclesiásticos y legales, como los de comprobaciones de antecedentes y de acreditación.  Los dirigentes de la iglesia local deben ponerse en contacto con la asociación, que dará orientación en cuanto a las comprobaciones de antecedentes y a qué acreditaciones hay disponibles o se requieren.</a:t>
            </a:r>
            <a:endParaRPr lang="es-VE" sz="3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594535"/>
            <a:ext cx="8280920" cy="2554545"/>
          </a:xfrm>
          <a:prstGeom prst="rect">
            <a:avLst/>
          </a:prstGeom>
          <a:noFill/>
        </p:spPr>
        <p:txBody>
          <a:bodyPr wrap="square" rtlCol="0">
            <a:spAutoFit/>
          </a:bodyPr>
          <a:lstStyle/>
          <a:p>
            <a:pPr algn="just"/>
            <a:r>
              <a:rPr lang="es-VE" sz="3200" b="1" dirty="0" smtClean="0"/>
              <a:t>12. Celebre un programa de introducción aproximadamente tres semanas después de la noche de inscripción.  </a:t>
            </a:r>
            <a:r>
              <a:rPr lang="es-VE" sz="3200" dirty="0" smtClean="0"/>
              <a:t> Póngase en contacto con el Director J.A. de su Asociación/Misión para que asista y dirija el programa.</a:t>
            </a:r>
            <a:endParaRPr lang="es-VE" sz="3200" b="1"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412776"/>
            <a:ext cx="8280920" cy="4401205"/>
          </a:xfrm>
          <a:prstGeom prst="rect">
            <a:avLst/>
          </a:prstGeom>
          <a:noFill/>
        </p:spPr>
        <p:txBody>
          <a:bodyPr wrap="square" rtlCol="0">
            <a:spAutoFit/>
          </a:bodyPr>
          <a:lstStyle/>
          <a:p>
            <a:pPr algn="just"/>
            <a:r>
              <a:rPr lang="es-VE" sz="2800" b="1" dirty="0" smtClean="0"/>
              <a:t>13. Animar a la comunidad a interesarse por la iglesia.  </a:t>
            </a:r>
            <a:r>
              <a:rPr lang="es-VE" sz="2800" dirty="0" smtClean="0"/>
              <a:t> Una vez que el club de aventureros se ha establecido, apele a las familias de la iglesia y la comunidad que no han sido anteriormente interesadas.  El director debiera hacerse amigo de cada familia de los aventureros.  Ayude a cada familia no Adventista del Séptimo Día a llegar a relacionarse con el pastor.  Estas familias pueden ser invitadas a escuchar lo que la iglesia tiene para ofrecerles.  El club de aventureros debe ser evangelístico. </a:t>
            </a:r>
            <a:endParaRPr lang="es-VE" sz="2800" b="1"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COMO INICIAR UN CLUB DE AVENTUREROS</a:t>
            </a:r>
            <a:endParaRPr lang="es-VE" sz="4000" b="1" dirty="0">
              <a:latin typeface="Chiller" pitchFamily="82" charset="0"/>
            </a:endParaRPr>
          </a:p>
        </p:txBody>
      </p:sp>
      <p:sp>
        <p:nvSpPr>
          <p:cNvPr id="6" name="5 CuadroTexto"/>
          <p:cNvSpPr txBox="1"/>
          <p:nvPr/>
        </p:nvSpPr>
        <p:spPr>
          <a:xfrm>
            <a:off x="539552" y="1615440"/>
            <a:ext cx="8280920" cy="3539430"/>
          </a:xfrm>
          <a:prstGeom prst="rect">
            <a:avLst/>
          </a:prstGeom>
          <a:noFill/>
        </p:spPr>
        <p:txBody>
          <a:bodyPr wrap="square" rtlCol="0">
            <a:spAutoFit/>
          </a:bodyPr>
          <a:lstStyle/>
          <a:p>
            <a:pPr algn="just"/>
            <a:r>
              <a:rPr lang="es-VE" sz="3200" b="1" dirty="0" smtClean="0"/>
              <a:t>14. Repita los pasos 1-13</a:t>
            </a:r>
            <a:r>
              <a:rPr lang="es-VE" sz="3200" dirty="0" smtClean="0"/>
              <a:t> en la planeación del programa cada año.</a:t>
            </a:r>
          </a:p>
          <a:p>
            <a:pPr algn="just"/>
            <a:endParaRPr lang="es-VE" sz="3200" b="1" dirty="0"/>
          </a:p>
          <a:p>
            <a:pPr algn="just"/>
            <a:r>
              <a:rPr lang="es-VE" sz="3200" b="1" dirty="0" smtClean="0"/>
              <a:t>15.   Primera reunión del club.  </a:t>
            </a:r>
            <a:r>
              <a:rPr lang="es-VE" sz="3200" dirty="0" smtClean="0"/>
              <a:t>Es importante que esta reunión sea una de las más divertidas y excitantes, involucrando a cada miembro en las actividades.</a:t>
            </a:r>
            <a:endParaRPr lang="es-VE" sz="3200" b="1"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REQUISTOS PARA SER MIEMBRO DEL CLUB</a:t>
            </a:r>
            <a:endParaRPr lang="es-VE" sz="4000" b="1" dirty="0">
              <a:latin typeface="Chiller" pitchFamily="82" charset="0"/>
            </a:endParaRPr>
          </a:p>
        </p:txBody>
      </p:sp>
      <p:sp>
        <p:nvSpPr>
          <p:cNvPr id="6" name="5 CuadroTexto"/>
          <p:cNvSpPr txBox="1"/>
          <p:nvPr/>
        </p:nvSpPr>
        <p:spPr>
          <a:xfrm>
            <a:off x="539552" y="1412776"/>
            <a:ext cx="8280920" cy="4832092"/>
          </a:xfrm>
          <a:prstGeom prst="rect">
            <a:avLst/>
          </a:prstGeom>
          <a:noFill/>
        </p:spPr>
        <p:txBody>
          <a:bodyPr wrap="square" rtlCol="0">
            <a:spAutoFit/>
          </a:bodyPr>
          <a:lstStyle/>
          <a:p>
            <a:pPr marL="514350" indent="-514350" algn="just">
              <a:buAutoNum type="arabicPeriod"/>
            </a:pPr>
            <a:r>
              <a:rPr lang="es-VE" sz="2800" dirty="0" smtClean="0"/>
              <a:t>Son elegibles para ser miembro de los aventureros los niños de 6-9 años (o estar en los grados del 1-4)</a:t>
            </a:r>
          </a:p>
          <a:p>
            <a:pPr marL="514350" indent="-514350" algn="just">
              <a:buAutoNum type="arabicPeriod"/>
            </a:pPr>
            <a:r>
              <a:rPr lang="es-VE" sz="2800" dirty="0" smtClean="0"/>
              <a:t>Las actividades del club incluyen especialidades, excursiones al campo, reuniones regulares del club.  Antes de aceptarlos en el club, los aventureros deben estar de acuerdo en participar y cooperar en estas actividades.</a:t>
            </a:r>
          </a:p>
          <a:p>
            <a:pPr marL="514350" indent="-514350" algn="just">
              <a:buAutoNum type="arabicPeriod"/>
            </a:pPr>
            <a:r>
              <a:rPr lang="es-VE" sz="2800" dirty="0" smtClean="0"/>
              <a:t>Los miembros deben asistir con fidelidad.  Muchos clubes establecen límites de ausencias y tardanzas y a los aventureros que no cumplan con estas reglas se les pide salir del club.</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REQUISTOS PARA SER MIEMBRO DEL CLUB</a:t>
            </a:r>
            <a:endParaRPr lang="es-VE" sz="4000" b="1" dirty="0">
              <a:latin typeface="Chiller" pitchFamily="82" charset="0"/>
            </a:endParaRPr>
          </a:p>
        </p:txBody>
      </p:sp>
      <p:sp>
        <p:nvSpPr>
          <p:cNvPr id="6" name="5 CuadroTexto"/>
          <p:cNvSpPr txBox="1"/>
          <p:nvPr/>
        </p:nvSpPr>
        <p:spPr>
          <a:xfrm>
            <a:off x="539552" y="1412776"/>
            <a:ext cx="8280920" cy="4401205"/>
          </a:xfrm>
          <a:prstGeom prst="rect">
            <a:avLst/>
          </a:prstGeom>
          <a:noFill/>
        </p:spPr>
        <p:txBody>
          <a:bodyPr wrap="square" rtlCol="0">
            <a:spAutoFit/>
          </a:bodyPr>
          <a:lstStyle/>
          <a:p>
            <a:pPr marL="514350" indent="-514350" algn="just"/>
            <a:r>
              <a:rPr lang="es-VE" sz="2800" dirty="0" smtClean="0"/>
              <a:t>4. Los padres de los aventureros deben estar de acuerdo con los reglamentos y en cooperar en las actividades del club, como se establece en las solicitudes de membrecía.  En algunas ocasiones se les pediría cooperación de dinero y tiempo para apoyar a sus hijos que son los miembros del club.</a:t>
            </a:r>
          </a:p>
          <a:p>
            <a:pPr marL="514350" indent="-514350" algn="just"/>
            <a:r>
              <a:rPr lang="es-VE" sz="2800" dirty="0" smtClean="0"/>
              <a:t>5.   Los aventureros deben vestir su uniforme completo.  Deben venir a las reuniones y a los eventos en los que apoya el club con su uniforme completo, cuando les notifique el director del club.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REQUISTOS PARA SER MIEMBRO DEL CLUB</a:t>
            </a:r>
            <a:endParaRPr lang="es-VE" sz="4000" b="1" dirty="0">
              <a:latin typeface="Chiller" pitchFamily="82" charset="0"/>
            </a:endParaRPr>
          </a:p>
        </p:txBody>
      </p:sp>
      <p:sp>
        <p:nvSpPr>
          <p:cNvPr id="6" name="5 CuadroTexto"/>
          <p:cNvSpPr txBox="1"/>
          <p:nvPr/>
        </p:nvSpPr>
        <p:spPr>
          <a:xfrm>
            <a:off x="539552" y="1545754"/>
            <a:ext cx="8280920" cy="3539430"/>
          </a:xfrm>
          <a:prstGeom prst="rect">
            <a:avLst/>
          </a:prstGeom>
          <a:noFill/>
        </p:spPr>
        <p:txBody>
          <a:bodyPr wrap="square" rtlCol="0">
            <a:spAutoFit/>
          </a:bodyPr>
          <a:lstStyle/>
          <a:p>
            <a:pPr marL="514350" indent="-514350" algn="just">
              <a:buAutoNum type="arabicPeriod" startAt="6"/>
            </a:pPr>
            <a:r>
              <a:rPr lang="es-VE" sz="2800" dirty="0" smtClean="0"/>
              <a:t>Se espera que los aventureros obedezcan todos los reglamentos e </a:t>
            </a:r>
            <a:r>
              <a:rPr lang="es-VE" sz="2800" dirty="0"/>
              <a:t>i</a:t>
            </a:r>
            <a:r>
              <a:rPr lang="es-VE" sz="2800" dirty="0" smtClean="0"/>
              <a:t>nstrucciones del personal del club.</a:t>
            </a:r>
          </a:p>
          <a:p>
            <a:pPr marL="514350" indent="-514350" algn="just">
              <a:buAutoNum type="arabicPeriod" startAt="6"/>
            </a:pPr>
            <a:r>
              <a:rPr lang="es-VE" sz="2800" dirty="0" smtClean="0"/>
              <a:t>Los miembros del club deben estar de acuerdo en participar voluntariamente en proyectos de servicio a la comunidad y compartir su fe en programas de alcance.</a:t>
            </a:r>
          </a:p>
          <a:p>
            <a:pPr marL="514350" indent="-514350" algn="just">
              <a:buAutoNum type="arabicPeriod" startAt="6"/>
            </a:pPr>
            <a:r>
              <a:rPr lang="es-VE" sz="2800" dirty="0" smtClean="0"/>
              <a:t>Los aventureros deben aprender y vivir de acuerdo a los principios del Voto y La Ley de los aventureros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2420888"/>
            <a:ext cx="8352928" cy="1008112"/>
          </a:xfrm>
        </p:spPr>
        <p:txBody>
          <a:bodyPr>
            <a:noAutofit/>
          </a:bodyPr>
          <a:lstStyle/>
          <a:p>
            <a:r>
              <a:rPr lang="es-VE" sz="4800" b="1" dirty="0" smtClean="0">
                <a:latin typeface="Chiller" pitchFamily="82" charset="0"/>
              </a:rPr>
              <a:t>HOJA DE INSCRIPCIÓN AL CLUB DE AVENTUREROS</a:t>
            </a:r>
            <a:endParaRPr lang="es-VE" sz="4800" b="1" dirty="0">
              <a:latin typeface="Chiller" pitchFamily="82"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640989"/>
            <a:ext cx="8280920" cy="4524315"/>
          </a:xfrm>
          <a:prstGeom prst="rect">
            <a:avLst/>
          </a:prstGeom>
          <a:noFill/>
        </p:spPr>
        <p:txBody>
          <a:bodyPr wrap="square" rtlCol="0">
            <a:spAutoFit/>
          </a:bodyPr>
          <a:lstStyle/>
          <a:p>
            <a:pPr marL="514350" indent="-514350" algn="ctr"/>
            <a:r>
              <a:rPr lang="es-VE" sz="3200" dirty="0" smtClean="0"/>
              <a:t>PLANES Y DESARROLLO DE LOS OBJETIVOS DEL CLUB LOCAL DE AVENTUREROS</a:t>
            </a:r>
          </a:p>
          <a:p>
            <a:pPr marL="514350" indent="-514350" algn="just">
              <a:buAutoNum type="arabicPeriod"/>
            </a:pPr>
            <a:r>
              <a:rPr lang="es-VE" sz="2800" dirty="0" smtClean="0"/>
              <a:t>Involucrar al Club de Aventureros con los ministerios de educación y alcance.</a:t>
            </a:r>
          </a:p>
          <a:p>
            <a:pPr marL="514350" indent="-514350" algn="just">
              <a:buAutoNum type="arabicPeriod"/>
            </a:pPr>
            <a:r>
              <a:rPr lang="es-VE" sz="2800" dirty="0" smtClean="0"/>
              <a:t>Programar una investidura del club</a:t>
            </a:r>
          </a:p>
          <a:p>
            <a:pPr marL="514350" indent="-514350" algn="just">
              <a:buAutoNum type="arabicPeriod"/>
            </a:pPr>
            <a:r>
              <a:rPr lang="es-VE" sz="2800" dirty="0" smtClean="0"/>
              <a:t>Programar salidas del club con padres y aventureros</a:t>
            </a:r>
          </a:p>
          <a:p>
            <a:pPr marL="514350" indent="-514350" algn="just">
              <a:buAutoNum type="arabicPeriod"/>
            </a:pPr>
            <a:r>
              <a:rPr lang="es-VE" sz="2800" dirty="0" smtClean="0"/>
              <a:t>Programar seminarios de capacitación para padres (puede hacerse en cooperación con el director de vida familiar)</a:t>
            </a:r>
          </a:p>
          <a:p>
            <a:pPr marL="514350" indent="-514350" algn="just">
              <a:buAutoNum type="arabicPeriod"/>
            </a:pPr>
            <a:r>
              <a:rPr lang="es-VE" sz="2800" dirty="0" smtClean="0"/>
              <a:t>Enseñar el curso de estudios de los aventureros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640989"/>
            <a:ext cx="8280920" cy="4154984"/>
          </a:xfrm>
          <a:prstGeom prst="rect">
            <a:avLst/>
          </a:prstGeom>
          <a:noFill/>
        </p:spPr>
        <p:txBody>
          <a:bodyPr wrap="square" rtlCol="0">
            <a:spAutoFit/>
          </a:bodyPr>
          <a:lstStyle/>
          <a:p>
            <a:pPr marL="514350" indent="-514350" algn="ctr"/>
            <a:r>
              <a:rPr lang="es-VE" sz="3600" dirty="0" smtClean="0"/>
              <a:t>REVISAR LOS OBJETIVOS DE LOS AVENTUREROS</a:t>
            </a:r>
          </a:p>
          <a:p>
            <a:pPr marL="514350" indent="-514350" algn="just"/>
            <a:r>
              <a:rPr lang="es-VE" sz="3200" dirty="0" smtClean="0"/>
              <a:t>	Un análisis cuidadoso de los objetivos ayudará al personal en el proceso de planeación que llevará al éxito el trabajo con los Adventistas.  Tome tiempo para revisar los objetivos y discutir cada uno en vista de las necesidades del club local</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484784"/>
            <a:ext cx="8280920" cy="5139869"/>
          </a:xfrm>
          <a:prstGeom prst="rect">
            <a:avLst/>
          </a:prstGeom>
          <a:noFill/>
        </p:spPr>
        <p:txBody>
          <a:bodyPr wrap="square" rtlCol="0">
            <a:spAutoFit/>
          </a:bodyPr>
          <a:lstStyle/>
          <a:p>
            <a:pPr marL="514350" indent="-514350" algn="ctr"/>
            <a:r>
              <a:rPr lang="es-VE" sz="3600" dirty="0" smtClean="0"/>
              <a:t>PLANES Y REVISIÓN DEL CALENDARIO DEL PROGRAMA.</a:t>
            </a:r>
          </a:p>
          <a:p>
            <a:pPr marL="971550" lvl="1" indent="-514350" algn="just"/>
            <a:r>
              <a:rPr lang="es-VE" sz="3200" dirty="0" smtClean="0"/>
              <a:t>1. Programa trimestral y anual:</a:t>
            </a:r>
          </a:p>
          <a:p>
            <a:pPr marL="971550" lvl="1" indent="-514350" algn="just">
              <a:buAutoNum type="alphaLcPeriod"/>
            </a:pPr>
            <a:r>
              <a:rPr lang="es-VE" sz="3200" dirty="0" smtClean="0"/>
              <a:t>Se recomienda que se tengan de dos a cuatro reuniones por mes.</a:t>
            </a:r>
          </a:p>
          <a:p>
            <a:pPr marL="971550" lvl="1" indent="-514350" algn="just">
              <a:buAutoNum type="alphaLcPeriod"/>
            </a:pPr>
            <a:r>
              <a:rPr lang="es-VE" sz="3200" dirty="0" smtClean="0"/>
              <a:t>Se recomienda que el tiempo de las reuniones del club sean de noventa minutos</a:t>
            </a:r>
            <a:endParaRPr lang="es-VE" sz="3200" dirty="0"/>
          </a:p>
          <a:p>
            <a:pPr marL="971550" lvl="1" indent="-514350" algn="just"/>
            <a:r>
              <a:rPr lang="es-VE" sz="3200" dirty="0" smtClean="0"/>
              <a:t>2. Actividades de educación y alcance</a:t>
            </a:r>
          </a:p>
          <a:p>
            <a:pPr marL="971550" lvl="1" indent="-514350" algn="just"/>
            <a:r>
              <a:rPr lang="es-VE" sz="3200" dirty="0" smtClean="0"/>
              <a:t>3. Excursiones con los aventureros</a:t>
            </a:r>
            <a:endParaRPr lang="es-VE"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INTRODUCCIÓN</a:t>
            </a:r>
            <a:endParaRPr lang="es-VE" b="1" dirty="0">
              <a:latin typeface="Chiller" pitchFamily="82" charset="0"/>
            </a:endParaRPr>
          </a:p>
        </p:txBody>
      </p:sp>
      <p:sp>
        <p:nvSpPr>
          <p:cNvPr id="5" name="4 CuadroTexto"/>
          <p:cNvSpPr txBox="1"/>
          <p:nvPr/>
        </p:nvSpPr>
        <p:spPr>
          <a:xfrm>
            <a:off x="611560" y="1412776"/>
            <a:ext cx="7920880" cy="4401205"/>
          </a:xfrm>
          <a:prstGeom prst="rect">
            <a:avLst/>
          </a:prstGeom>
          <a:noFill/>
        </p:spPr>
        <p:txBody>
          <a:bodyPr wrap="square" rtlCol="0">
            <a:spAutoFit/>
          </a:bodyPr>
          <a:lstStyle/>
          <a:p>
            <a:pPr algn="just"/>
            <a:r>
              <a:rPr lang="es-VE" sz="2800" dirty="0" smtClean="0"/>
              <a:t>El mayor tesoro de la iglesia son nuestros niños por lo tanto es imperativo que como iglesia hagamos frente al desafío de proveer un programa para ellos durante sus primeros años formativos.  Deseamos establecer hábitos, pensamientos, motivos, disposición y actitudes correctas.  El sabio Salomón escribió, “Instruye al niño en su camino, y aún cuando fuere viejo no se apartará de él” (Prov. 22:6).  Esto es más que un cliché, es una fórmula científica. Esta es la intención al desarrollar el Club de Aventureros</a:t>
            </a:r>
            <a:endParaRPr lang="es-VE"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484784"/>
            <a:ext cx="8280920" cy="5139869"/>
          </a:xfrm>
          <a:prstGeom prst="rect">
            <a:avLst/>
          </a:prstGeom>
          <a:noFill/>
        </p:spPr>
        <p:txBody>
          <a:bodyPr wrap="square" rtlCol="0">
            <a:spAutoFit/>
          </a:bodyPr>
          <a:lstStyle/>
          <a:p>
            <a:pPr marL="514350" indent="-514350" algn="ctr"/>
            <a:r>
              <a:rPr lang="es-VE" sz="3600" dirty="0" smtClean="0"/>
              <a:t>PLANES Y REVISIÓN DEL CALENDARIO DEL PROGRAMA.</a:t>
            </a:r>
          </a:p>
          <a:p>
            <a:pPr marL="971550" lvl="1" indent="-514350" algn="just"/>
            <a:r>
              <a:rPr lang="es-VE" sz="3200" dirty="0" smtClean="0"/>
              <a:t>4. Campamentos familiares</a:t>
            </a:r>
          </a:p>
          <a:p>
            <a:pPr marL="971550" lvl="1" indent="-514350" algn="just"/>
            <a:r>
              <a:rPr lang="es-VE" sz="3200" dirty="0" smtClean="0"/>
              <a:t>5. Eventos de Asociación/Misión o distrito:</a:t>
            </a:r>
          </a:p>
          <a:p>
            <a:pPr marL="971550" lvl="1" indent="-514350" algn="just"/>
            <a:r>
              <a:rPr lang="es-VE" sz="3200" dirty="0"/>
              <a:t> </a:t>
            </a:r>
            <a:r>
              <a:rPr lang="es-VE" sz="3200" dirty="0" smtClean="0"/>
              <a:t> a. Seminarios de capacitación a dirigentes de aventureros y actividades del club de aventureros para la Asociación/Misión (puede ser determinados por la Asociación/Misión)</a:t>
            </a:r>
          </a:p>
          <a:p>
            <a:pPr marL="971550" lvl="1" indent="-514350" algn="just"/>
            <a:r>
              <a:rPr lang="es-VE" sz="3200" dirty="0"/>
              <a:t> </a:t>
            </a:r>
            <a:r>
              <a:rPr lang="es-VE" sz="3200" dirty="0" smtClean="0"/>
              <a:t> b.  Día del Aventurero</a:t>
            </a:r>
            <a:endParaRPr lang="es-VE" sz="32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2067232"/>
            <a:ext cx="8280920" cy="2369880"/>
          </a:xfrm>
          <a:prstGeom prst="rect">
            <a:avLst/>
          </a:prstGeom>
          <a:noFill/>
        </p:spPr>
        <p:txBody>
          <a:bodyPr wrap="square" rtlCol="0">
            <a:spAutoFit/>
          </a:bodyPr>
          <a:lstStyle/>
          <a:p>
            <a:pPr marL="514350" indent="-514350" algn="ctr"/>
            <a:r>
              <a:rPr lang="es-VE" sz="4000" dirty="0" smtClean="0"/>
              <a:t>UNIFORME</a:t>
            </a:r>
          </a:p>
          <a:p>
            <a:pPr marL="514350" indent="-514350" algn="just"/>
            <a:r>
              <a:rPr lang="es-VE" sz="3600" dirty="0" smtClean="0"/>
              <a:t>	Revisar las clases del club de aventureros y las insignias del uniforme “A”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640989"/>
            <a:ext cx="8280920" cy="4093428"/>
          </a:xfrm>
          <a:prstGeom prst="rect">
            <a:avLst/>
          </a:prstGeom>
          <a:noFill/>
        </p:spPr>
        <p:txBody>
          <a:bodyPr wrap="square" rtlCol="0">
            <a:spAutoFit/>
          </a:bodyPr>
          <a:lstStyle/>
          <a:p>
            <a:pPr marL="514350" indent="-514350" algn="ctr"/>
            <a:r>
              <a:rPr lang="es-VE" sz="4000" dirty="0" smtClean="0"/>
              <a:t>PROGRAMA DE ESTUDIO DE LOS AVENTUREROS</a:t>
            </a:r>
          </a:p>
          <a:p>
            <a:pPr marL="514350" indent="-514350" algn="just"/>
            <a:r>
              <a:rPr lang="es-VE" sz="3600" dirty="0" smtClean="0"/>
              <a:t>	Incorporar el trabajo de las clases de aventureros (Abejitas Industriosas, Rayitos de Sol, Constructores, Manos Ayudadoras) en el calendario mensual/trimestral</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640989"/>
            <a:ext cx="8280920" cy="4647426"/>
          </a:xfrm>
          <a:prstGeom prst="rect">
            <a:avLst/>
          </a:prstGeom>
          <a:noFill/>
        </p:spPr>
        <p:txBody>
          <a:bodyPr wrap="square" rtlCol="0">
            <a:spAutoFit/>
          </a:bodyPr>
          <a:lstStyle/>
          <a:p>
            <a:pPr marL="514350" indent="-514350" algn="ctr"/>
            <a:r>
              <a:rPr lang="es-VE" sz="3600" dirty="0" smtClean="0"/>
              <a:t>MANTENER EN MENTE EL PROGRAMA GENERAL</a:t>
            </a:r>
          </a:p>
          <a:p>
            <a:pPr marL="514350" indent="-514350" algn="just">
              <a:buAutoNum type="arabicPeriod"/>
            </a:pPr>
            <a:r>
              <a:rPr lang="es-VE" sz="3200" dirty="0" smtClean="0"/>
              <a:t>La programación del club no debe presionar innecesariamente a las familias, a los miembros del club o al personal.</a:t>
            </a:r>
          </a:p>
          <a:p>
            <a:pPr marL="514350" indent="-514350" algn="just">
              <a:buAutoNum type="arabicPeriod"/>
            </a:pPr>
            <a:r>
              <a:rPr lang="es-VE" sz="3200" dirty="0" smtClean="0"/>
              <a:t>No debiera hacer una presión indebida en los niños</a:t>
            </a:r>
          </a:p>
          <a:p>
            <a:pPr marL="514350" indent="-514350" algn="just">
              <a:buAutoNum type="arabicPeriod"/>
            </a:pPr>
            <a:r>
              <a:rPr lang="es-VE" sz="3200" dirty="0" smtClean="0"/>
              <a:t>Se mantenga el programa orientado a la familia tanto como sea posible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640989"/>
            <a:ext cx="8280920" cy="4647426"/>
          </a:xfrm>
          <a:prstGeom prst="rect">
            <a:avLst/>
          </a:prstGeom>
          <a:noFill/>
        </p:spPr>
        <p:txBody>
          <a:bodyPr wrap="square" rtlCol="0">
            <a:spAutoFit/>
          </a:bodyPr>
          <a:lstStyle/>
          <a:p>
            <a:pPr marL="514350" indent="-514350" algn="ctr"/>
            <a:r>
              <a:rPr lang="es-VE" sz="3600" dirty="0" smtClean="0"/>
              <a:t>MANTENER EN MENTE EL PROGRAMA GENERAL</a:t>
            </a:r>
          </a:p>
          <a:p>
            <a:pPr marL="514350" indent="-514350" algn="just"/>
            <a:r>
              <a:rPr lang="es-VE" sz="3200" dirty="0" smtClean="0"/>
              <a:t>4. Se sugiere que los ejercicios y marchas no sean agotadores debido a la falta de coordinación física dentro de la edad de este grupo.  Si el club no quiere hacer alguna marcha, haga de ésta una experiencia divertida jugando con juegos de marchas tales como “Simón dice”.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4000" b="1" dirty="0" smtClean="0">
                <a:latin typeface="Chiller" pitchFamily="82" charset="0"/>
              </a:rPr>
              <a:t>REUNIONES DEL PERSONAL PARA LA ORGANIZACIÓN</a:t>
            </a:r>
            <a:endParaRPr lang="es-VE" sz="4000" b="1" dirty="0">
              <a:latin typeface="Chiller" pitchFamily="82" charset="0"/>
            </a:endParaRPr>
          </a:p>
        </p:txBody>
      </p:sp>
      <p:sp>
        <p:nvSpPr>
          <p:cNvPr id="6" name="5 CuadroTexto"/>
          <p:cNvSpPr txBox="1"/>
          <p:nvPr/>
        </p:nvSpPr>
        <p:spPr>
          <a:xfrm>
            <a:off x="539552" y="1891858"/>
            <a:ext cx="8280920" cy="2431435"/>
          </a:xfrm>
          <a:prstGeom prst="rect">
            <a:avLst/>
          </a:prstGeom>
          <a:noFill/>
        </p:spPr>
        <p:txBody>
          <a:bodyPr wrap="square" rtlCol="0">
            <a:spAutoFit/>
          </a:bodyPr>
          <a:lstStyle/>
          <a:p>
            <a:pPr marL="514350" indent="-514350" algn="ctr"/>
            <a:r>
              <a:rPr lang="es-VE" sz="4000" dirty="0" smtClean="0"/>
              <a:t>MANTENER EN MENTE EL PROGRAMA GENERAL</a:t>
            </a:r>
          </a:p>
          <a:p>
            <a:pPr marL="514350" indent="-514350" algn="just"/>
            <a:r>
              <a:rPr lang="es-VE" sz="3600" dirty="0" smtClean="0"/>
              <a:t>5. Mantenga el programa dentro del nivel y limitaciones físicas de los niños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539552" y="1640989"/>
            <a:ext cx="8280920" cy="4154984"/>
          </a:xfrm>
          <a:prstGeom prst="rect">
            <a:avLst/>
          </a:prstGeom>
          <a:noFill/>
        </p:spPr>
        <p:txBody>
          <a:bodyPr wrap="square" rtlCol="0">
            <a:spAutoFit/>
          </a:bodyPr>
          <a:lstStyle/>
          <a:p>
            <a:pPr marL="514350" indent="-514350" algn="ctr"/>
            <a:r>
              <a:rPr lang="es-VE" sz="3600" dirty="0" smtClean="0"/>
              <a:t>FILOSOFÍA DE LA PROGRAMACIÓN</a:t>
            </a:r>
          </a:p>
          <a:p>
            <a:pPr marL="514350" indent="-514350" algn="ctr"/>
            <a:endParaRPr lang="es-VE" sz="3600" dirty="0" smtClean="0"/>
          </a:p>
          <a:p>
            <a:pPr marL="514350" indent="-514350" algn="just"/>
            <a:r>
              <a:rPr lang="es-VE" sz="3200" dirty="0" smtClean="0"/>
              <a:t>El programa ideal desarrollará obediencia y responsabilidad a través de las avenidas de lo físico, social, mental y lo espiritual, enseñadas por la experiencia y en el programa de estudio de las clases de aventureros:</a:t>
            </a:r>
          </a:p>
          <a:p>
            <a:pPr marL="514350" indent="-514350" algn="just"/>
            <a:endParaRPr lang="es-VE" sz="3200"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539552" y="1556792"/>
            <a:ext cx="8280920" cy="5632311"/>
          </a:xfrm>
          <a:prstGeom prst="rect">
            <a:avLst/>
          </a:prstGeom>
          <a:noFill/>
        </p:spPr>
        <p:txBody>
          <a:bodyPr wrap="square" rtlCol="0">
            <a:spAutoFit/>
          </a:bodyPr>
          <a:lstStyle/>
          <a:p>
            <a:pPr marL="514350" indent="-514350" algn="ctr"/>
            <a:r>
              <a:rPr lang="es-VE" sz="3600" dirty="0" smtClean="0"/>
              <a:t>FILOSOFÍA DE LA PROGRAMACIÓN</a:t>
            </a:r>
          </a:p>
          <a:p>
            <a:pPr marL="514350" indent="-514350" algn="ctr"/>
            <a:r>
              <a:rPr lang="es-VE" sz="3600" b="1" dirty="0" smtClean="0"/>
              <a:t>Físico</a:t>
            </a:r>
          </a:p>
          <a:p>
            <a:pPr marL="514350" indent="-514350" algn="just">
              <a:buAutoNum type="arabicPeriod"/>
            </a:pPr>
            <a:r>
              <a:rPr lang="es-VE" sz="3200" dirty="0" smtClean="0"/>
              <a:t>Habilidades domésticas o tareas: tender su cama, barrer, lavar la loza, limpiar las ventanas, trabajar en el jardín, lavar la ropa, planchar, pasar la aspiradora, poner la mesa, aprender a cocinar, etc.</a:t>
            </a:r>
          </a:p>
          <a:p>
            <a:pPr marL="514350" indent="-514350" algn="just">
              <a:buAutoNum type="arabicPeriod"/>
            </a:pPr>
            <a:r>
              <a:rPr lang="es-VE" sz="3200" dirty="0" smtClean="0"/>
              <a:t>Enseñar y practicar habilidades domésticas en las reuniones del club para desarrollar habilidades.</a:t>
            </a:r>
          </a:p>
          <a:p>
            <a:pPr marL="514350" indent="-514350" algn="just"/>
            <a:endParaRPr lang="es-VE" sz="3200"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412776"/>
            <a:ext cx="8280920" cy="5139869"/>
          </a:xfrm>
          <a:prstGeom prst="rect">
            <a:avLst/>
          </a:prstGeom>
          <a:noFill/>
        </p:spPr>
        <p:txBody>
          <a:bodyPr wrap="square" rtlCol="0">
            <a:spAutoFit/>
          </a:bodyPr>
          <a:lstStyle/>
          <a:p>
            <a:pPr marL="514350" indent="-514350" algn="ctr"/>
            <a:r>
              <a:rPr lang="es-VE" sz="3600" dirty="0" smtClean="0"/>
              <a:t>FILOSOFÍA DE LA PROGRAMACIÓN</a:t>
            </a:r>
          </a:p>
          <a:p>
            <a:pPr marL="514350" indent="-514350" algn="ctr"/>
            <a:r>
              <a:rPr lang="es-VE" sz="3600" b="1" dirty="0" smtClean="0"/>
              <a:t>Físico</a:t>
            </a:r>
          </a:p>
          <a:p>
            <a:pPr marL="514350" indent="-514350" algn="just"/>
            <a:r>
              <a:rPr lang="es-VE" sz="3200" dirty="0" smtClean="0"/>
              <a:t>3. Relevos: Usando habilidades domésticas en participación del grupo.</a:t>
            </a:r>
          </a:p>
          <a:p>
            <a:pPr marL="514350" indent="-514350" algn="just">
              <a:buAutoNum type="arabicPeriod" startAt="4"/>
            </a:pPr>
            <a:r>
              <a:rPr lang="es-VE" sz="3200" dirty="0" smtClean="0"/>
              <a:t>Juegos: haciendo una experiencia divertida sin la habilidad.</a:t>
            </a:r>
          </a:p>
          <a:p>
            <a:pPr marL="514350" indent="-514350" algn="just">
              <a:buAutoNum type="arabicPeriod" startAt="4"/>
            </a:pPr>
            <a:r>
              <a:rPr lang="es-VE" sz="3200" dirty="0" smtClean="0"/>
              <a:t>Excursiones: a parques, zoológicos, establos de caballos, estación de policía, etc.  Tener tantos miembros de la familia participando como sea posible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412776"/>
            <a:ext cx="8280920" cy="4154984"/>
          </a:xfrm>
          <a:prstGeom prst="rect">
            <a:avLst/>
          </a:prstGeom>
          <a:noFill/>
        </p:spPr>
        <p:txBody>
          <a:bodyPr wrap="square" rtlCol="0">
            <a:spAutoFit/>
          </a:bodyPr>
          <a:lstStyle/>
          <a:p>
            <a:pPr marL="514350" indent="-514350" algn="ctr"/>
            <a:r>
              <a:rPr lang="es-VE" sz="3600" dirty="0" smtClean="0"/>
              <a:t>FILOSOFÍA DE LA PROGRAMACIÓN</a:t>
            </a:r>
          </a:p>
          <a:p>
            <a:pPr marL="514350" indent="-514350" algn="ctr"/>
            <a:r>
              <a:rPr lang="es-VE" sz="3600" b="1" dirty="0" smtClean="0"/>
              <a:t>Físico</a:t>
            </a:r>
          </a:p>
          <a:p>
            <a:pPr marL="514350" indent="-514350" algn="just"/>
            <a:r>
              <a:rPr lang="es-VE" sz="3200" dirty="0" smtClean="0"/>
              <a:t>6. Fiestas familiares</a:t>
            </a:r>
          </a:p>
          <a:p>
            <a:pPr marL="514350" indent="-514350" algn="just"/>
            <a:endParaRPr lang="es-VE" sz="3200" dirty="0" smtClean="0"/>
          </a:p>
          <a:p>
            <a:pPr marL="514350" indent="-514350" algn="just"/>
            <a:r>
              <a:rPr lang="es-VE" sz="3200" dirty="0" smtClean="0"/>
              <a:t>7. Manualidades para conservar la habilidad física de los niños para que desarrollen un trabajo limpio y cuidadoso (calidad más que cantidad)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FILOSOFÍA DEL CLUB DE AVENTUREROS</a:t>
            </a:r>
            <a:endParaRPr lang="es-VE" b="1" dirty="0">
              <a:latin typeface="Chiller" pitchFamily="82" charset="0"/>
            </a:endParaRPr>
          </a:p>
        </p:txBody>
      </p:sp>
      <p:sp>
        <p:nvSpPr>
          <p:cNvPr id="5" name="4 CuadroTexto"/>
          <p:cNvSpPr txBox="1"/>
          <p:nvPr/>
        </p:nvSpPr>
        <p:spPr>
          <a:xfrm>
            <a:off x="611560" y="1484784"/>
            <a:ext cx="7920880" cy="5016758"/>
          </a:xfrm>
          <a:prstGeom prst="rect">
            <a:avLst/>
          </a:prstGeom>
          <a:noFill/>
        </p:spPr>
        <p:txBody>
          <a:bodyPr wrap="square" rtlCol="0">
            <a:spAutoFit/>
          </a:bodyPr>
          <a:lstStyle/>
          <a:p>
            <a:pPr algn="just"/>
            <a:r>
              <a:rPr lang="es-VE" sz="3200" dirty="0" smtClean="0"/>
              <a:t>El Club de Aventureros es un ministerio de la Iglesia </a:t>
            </a:r>
            <a:r>
              <a:rPr lang="es-VE" sz="3200" dirty="0"/>
              <a:t>A</a:t>
            </a:r>
            <a:r>
              <a:rPr lang="es-VE" sz="3200" dirty="0" smtClean="0"/>
              <a:t>dventista del 7° Día, disponible a todos los niños en edades de 6-9 años, en el cual la iglesia, el hogar y la escuela se han unido para ayudar a los niños a crecer felices en sabiduría y estatura y a favor con Dios y los hombres.</a:t>
            </a:r>
          </a:p>
          <a:p>
            <a:pPr algn="just"/>
            <a:r>
              <a:rPr lang="es-VE" sz="3200" dirty="0" smtClean="0"/>
              <a:t>El Club de Aventureros se ofrece para ayudar a los padres, para hacer el desarrollo de sus hijos más rico y significativo.</a:t>
            </a:r>
            <a:endParaRPr lang="es-VE" sz="32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412776"/>
            <a:ext cx="8280920" cy="4647426"/>
          </a:xfrm>
          <a:prstGeom prst="rect">
            <a:avLst/>
          </a:prstGeom>
          <a:noFill/>
        </p:spPr>
        <p:txBody>
          <a:bodyPr wrap="square" rtlCol="0">
            <a:spAutoFit/>
          </a:bodyPr>
          <a:lstStyle/>
          <a:p>
            <a:pPr marL="514350" indent="-514350" algn="ctr"/>
            <a:r>
              <a:rPr lang="es-VE" sz="4000" dirty="0" smtClean="0"/>
              <a:t>FILOSOFÍA DE LA PROGRAMACIÓN</a:t>
            </a:r>
          </a:p>
          <a:p>
            <a:pPr marL="514350" indent="-514350" algn="ctr"/>
            <a:r>
              <a:rPr lang="es-VE" sz="4000" b="1" dirty="0" smtClean="0"/>
              <a:t>Mental</a:t>
            </a:r>
          </a:p>
          <a:p>
            <a:pPr marL="514350" indent="-514350" algn="just">
              <a:buAutoNum type="arabicPeriod"/>
            </a:pPr>
            <a:r>
              <a:rPr lang="es-VE" sz="3600" dirty="0" smtClean="0"/>
              <a:t>Realizaciones: conservando la sencillez, no compitiendo y no recargando la mente.</a:t>
            </a:r>
          </a:p>
          <a:p>
            <a:pPr marL="514350" indent="-514350" algn="just">
              <a:buAutoNum type="arabicPeriod"/>
            </a:pPr>
            <a:r>
              <a:rPr lang="es-VE" sz="3600" dirty="0" smtClean="0"/>
              <a:t>Naturaleza: Detenerse, mirar, escuchar y describir.  Enseñar menos, experimentar más.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412776"/>
            <a:ext cx="8280920" cy="5139869"/>
          </a:xfrm>
          <a:prstGeom prst="rect">
            <a:avLst/>
          </a:prstGeom>
          <a:noFill/>
        </p:spPr>
        <p:txBody>
          <a:bodyPr wrap="square" rtlCol="0">
            <a:spAutoFit/>
          </a:bodyPr>
          <a:lstStyle/>
          <a:p>
            <a:pPr marL="514350" indent="-514350" algn="ctr"/>
            <a:r>
              <a:rPr lang="es-VE" sz="3600" dirty="0" smtClean="0"/>
              <a:t>FILOSOFÍA DE LA PROGRAMACIÓN</a:t>
            </a:r>
          </a:p>
          <a:p>
            <a:pPr marL="514350" indent="-514350" algn="ctr"/>
            <a:r>
              <a:rPr lang="es-VE" sz="3600" b="1" dirty="0" smtClean="0"/>
              <a:t>Social</a:t>
            </a:r>
          </a:p>
          <a:p>
            <a:pPr marL="514350" indent="-514350" algn="just">
              <a:buAutoNum type="arabicPeriod"/>
            </a:pPr>
            <a:r>
              <a:rPr lang="es-VE" sz="3200" dirty="0" smtClean="0"/>
              <a:t>Participar: ayudando a los niños a tomar su turno en las actividades, y poner de lado los juguetes, alimentos, etc.</a:t>
            </a:r>
          </a:p>
          <a:p>
            <a:pPr marL="514350" indent="-514350" algn="just">
              <a:buAutoNum type="arabicPeriod"/>
            </a:pPr>
            <a:r>
              <a:rPr lang="es-VE" sz="3200" dirty="0" smtClean="0"/>
              <a:t>Juegos: use juegos que enseñen cómo ser un buen perdedor o ganador y cómo seguir adelante con la gente</a:t>
            </a:r>
          </a:p>
          <a:p>
            <a:pPr marL="514350" indent="-514350" algn="just">
              <a:buAutoNum type="arabicPeriod"/>
            </a:pPr>
            <a:r>
              <a:rPr lang="es-VE" sz="3200" dirty="0" smtClean="0"/>
              <a:t>Cortesía: anime a actos de cortesía cada día (conserve registros personales).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566659"/>
            <a:ext cx="8280920" cy="4093428"/>
          </a:xfrm>
          <a:prstGeom prst="rect">
            <a:avLst/>
          </a:prstGeom>
          <a:noFill/>
        </p:spPr>
        <p:txBody>
          <a:bodyPr wrap="square" rtlCol="0">
            <a:spAutoFit/>
          </a:bodyPr>
          <a:lstStyle/>
          <a:p>
            <a:pPr marL="514350" indent="-514350" algn="ctr"/>
            <a:r>
              <a:rPr lang="es-VE" sz="4000" dirty="0" smtClean="0"/>
              <a:t>FILOSOFÍA DE LA PROGRAMACIÓN</a:t>
            </a:r>
          </a:p>
          <a:p>
            <a:pPr marL="514350" indent="-514350" algn="ctr"/>
            <a:r>
              <a:rPr lang="es-VE" sz="4000" b="1" dirty="0" smtClean="0"/>
              <a:t>Espiritual</a:t>
            </a:r>
          </a:p>
          <a:p>
            <a:pPr marL="514350" indent="-514350" algn="just">
              <a:buAutoNum type="arabicPeriod"/>
            </a:pPr>
            <a:r>
              <a:rPr lang="es-VE" sz="3600" dirty="0" smtClean="0"/>
              <a:t>Concurso</a:t>
            </a:r>
          </a:p>
          <a:p>
            <a:pPr marL="514350" indent="-514350" algn="just">
              <a:buAutoNum type="arabicPeriod"/>
            </a:pPr>
            <a:r>
              <a:rPr lang="es-VE" sz="3600" dirty="0" smtClean="0"/>
              <a:t>Gemas de memoria</a:t>
            </a:r>
          </a:p>
          <a:p>
            <a:pPr marL="514350" indent="-514350" algn="just">
              <a:buAutoNum type="arabicPeriod"/>
            </a:pPr>
            <a:r>
              <a:rPr lang="es-VE" sz="3600" dirty="0" smtClean="0"/>
              <a:t>Historia</a:t>
            </a:r>
          </a:p>
          <a:p>
            <a:pPr marL="514350" indent="-514350" algn="just">
              <a:buAutoNum type="arabicPeriod"/>
            </a:pPr>
            <a:r>
              <a:rPr lang="es-VE" sz="3600" dirty="0" smtClean="0"/>
              <a:t>Cantos</a:t>
            </a:r>
          </a:p>
          <a:p>
            <a:pPr marL="514350" indent="-514350" algn="just">
              <a:buAutoNum type="arabicPeriod"/>
            </a:pPr>
            <a:r>
              <a:rPr lang="es-VE" sz="3600" dirty="0" smtClean="0"/>
              <a:t>Involucrar a los niños y la familia</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566659"/>
            <a:ext cx="8280920" cy="4647426"/>
          </a:xfrm>
          <a:prstGeom prst="rect">
            <a:avLst/>
          </a:prstGeom>
          <a:noFill/>
        </p:spPr>
        <p:txBody>
          <a:bodyPr wrap="square" rtlCol="0">
            <a:spAutoFit/>
          </a:bodyPr>
          <a:lstStyle/>
          <a:p>
            <a:pPr marL="514350" indent="-514350" algn="ctr"/>
            <a:r>
              <a:rPr lang="es-VE" sz="4000" dirty="0" smtClean="0"/>
              <a:t>FILOSOFÍA DE LA PROGRAMACIÓN</a:t>
            </a:r>
          </a:p>
          <a:p>
            <a:pPr marL="514350" indent="-514350" algn="ctr"/>
            <a:r>
              <a:rPr lang="es-VE" sz="4000" b="1" dirty="0" smtClean="0"/>
              <a:t>Alcance</a:t>
            </a:r>
          </a:p>
          <a:p>
            <a:pPr marL="514350" indent="-514350" algn="just">
              <a:buAutoNum type="arabicPeriod"/>
            </a:pPr>
            <a:r>
              <a:rPr lang="es-VE" sz="3600" dirty="0" smtClean="0"/>
              <a:t>Visitas a orfanatos</a:t>
            </a:r>
          </a:p>
          <a:p>
            <a:pPr marL="514350" indent="-514350" algn="just">
              <a:buAutoNum type="arabicPeriod"/>
            </a:pPr>
            <a:r>
              <a:rPr lang="es-VE" sz="3600" dirty="0" smtClean="0"/>
              <a:t>Adoptando abuelitos</a:t>
            </a:r>
          </a:p>
          <a:p>
            <a:pPr marL="514350" indent="-514350" algn="just">
              <a:buAutoNum type="arabicPeriod"/>
            </a:pPr>
            <a:r>
              <a:rPr lang="es-VE" sz="3600" dirty="0" smtClean="0"/>
              <a:t>Enseñando cómo hacer y escribir notas de “gratitud”, “te amo” y tarjetas para días especiales.</a:t>
            </a:r>
          </a:p>
          <a:p>
            <a:pPr marL="514350" indent="-514350" algn="just">
              <a:buAutoNum type="arabicPeriod"/>
            </a:pPr>
            <a:r>
              <a:rPr lang="es-VE" sz="3600" dirty="0" smtClean="0"/>
              <a:t>Proyector de servicios a la comunidad</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sz="3600" b="1" dirty="0" smtClean="0">
                <a:latin typeface="Chiller" pitchFamily="82" charset="0"/>
              </a:rPr>
              <a:t>DRECTRICES Y MÉTODOS EN LA PROGRAMACIÓN</a:t>
            </a:r>
            <a:endParaRPr lang="es-VE" sz="3600" b="1" dirty="0">
              <a:latin typeface="Chiller" pitchFamily="82" charset="0"/>
            </a:endParaRPr>
          </a:p>
        </p:txBody>
      </p:sp>
      <p:sp>
        <p:nvSpPr>
          <p:cNvPr id="6" name="5 CuadroTexto"/>
          <p:cNvSpPr txBox="1"/>
          <p:nvPr/>
        </p:nvSpPr>
        <p:spPr>
          <a:xfrm>
            <a:off x="467544" y="1566659"/>
            <a:ext cx="8280920" cy="4401205"/>
          </a:xfrm>
          <a:prstGeom prst="rect">
            <a:avLst/>
          </a:prstGeom>
          <a:noFill/>
        </p:spPr>
        <p:txBody>
          <a:bodyPr wrap="square" rtlCol="0">
            <a:spAutoFit/>
          </a:bodyPr>
          <a:lstStyle/>
          <a:p>
            <a:pPr marL="514350" indent="-514350" algn="ctr"/>
            <a:r>
              <a:rPr lang="es-VE" sz="4000" dirty="0" smtClean="0"/>
              <a:t>FILOSOFÍA DE LA PROGRAMACIÓN</a:t>
            </a:r>
          </a:p>
          <a:p>
            <a:pPr marL="514350" indent="-514350" algn="ctr"/>
            <a:endParaRPr lang="es-VE" sz="4000" b="1" dirty="0" smtClean="0"/>
          </a:p>
          <a:p>
            <a:pPr marL="514350" indent="-514350" algn="ctr"/>
            <a:r>
              <a:rPr lang="es-VE" sz="4000" b="1" dirty="0" smtClean="0"/>
              <a:t>Campamentos</a:t>
            </a:r>
          </a:p>
          <a:p>
            <a:pPr marL="514350" indent="-514350" algn="just"/>
            <a:r>
              <a:rPr lang="es-VE" sz="4000" b="1" dirty="0"/>
              <a:t> </a:t>
            </a:r>
            <a:r>
              <a:rPr lang="es-VE" sz="4000" b="1" dirty="0" smtClean="0"/>
              <a:t>	</a:t>
            </a:r>
            <a:r>
              <a:rPr lang="es-VE" sz="4000" dirty="0" smtClean="0"/>
              <a:t>Los campamentos estimulan al club, pero es preferible que éstos sean una experiencia de campamento de familia.</a:t>
            </a:r>
            <a:endParaRPr lang="es-VE" sz="36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OBJETIVOS</a:t>
            </a:r>
            <a:endParaRPr lang="es-VE" b="1" dirty="0">
              <a:latin typeface="Chiller" pitchFamily="82" charset="0"/>
            </a:endParaRPr>
          </a:p>
        </p:txBody>
      </p:sp>
      <p:sp>
        <p:nvSpPr>
          <p:cNvPr id="5" name="4 CuadroTexto"/>
          <p:cNvSpPr txBox="1"/>
          <p:nvPr/>
        </p:nvSpPr>
        <p:spPr>
          <a:xfrm>
            <a:off x="611560" y="1484784"/>
            <a:ext cx="7920880" cy="5016758"/>
          </a:xfrm>
          <a:prstGeom prst="rect">
            <a:avLst/>
          </a:prstGeom>
          <a:noFill/>
        </p:spPr>
        <p:txBody>
          <a:bodyPr wrap="square" rtlCol="0">
            <a:spAutoFit/>
          </a:bodyPr>
          <a:lstStyle/>
          <a:p>
            <a:pPr algn="just"/>
            <a:r>
              <a:rPr lang="es-VE" sz="3200" dirty="0" smtClean="0"/>
              <a:t>El Club de Aventureros provee medios de entrenamiento y creatividad para los niños…</a:t>
            </a:r>
          </a:p>
          <a:p>
            <a:pPr algn="just"/>
            <a:endParaRPr lang="es-VE" sz="3200" dirty="0" smtClean="0"/>
          </a:p>
          <a:p>
            <a:pPr marL="971550" lvl="1" indent="-514350" algn="just">
              <a:buFont typeface="+mj-lt"/>
              <a:buAutoNum type="arabicPeriod"/>
            </a:pPr>
            <a:r>
              <a:rPr lang="es-VE" sz="3200" dirty="0" smtClean="0"/>
              <a:t>Desarrollo de un carácter semejante al de Cristo.</a:t>
            </a:r>
          </a:p>
          <a:p>
            <a:pPr marL="971550" lvl="1" indent="-514350" algn="just">
              <a:buFont typeface="+mj-lt"/>
              <a:buAutoNum type="arabicPeriod"/>
            </a:pPr>
            <a:r>
              <a:rPr lang="es-VE" sz="3200" dirty="0" smtClean="0"/>
              <a:t>Experimentar el gozo y satisfacción de hacer buenas cosas.</a:t>
            </a:r>
          </a:p>
          <a:p>
            <a:pPr marL="971550" lvl="1" indent="-514350" algn="just">
              <a:buFont typeface="+mj-lt"/>
              <a:buAutoNum type="arabicPeriod"/>
            </a:pPr>
            <a:r>
              <a:rPr lang="es-VE" sz="3200" dirty="0" smtClean="0"/>
              <a:t>Expresar su amor por Jesús de forma natural</a:t>
            </a:r>
          </a:p>
          <a:p>
            <a:pPr marL="971550" lvl="1" indent="-514350" algn="just"/>
            <a:r>
              <a:rPr lang="es-VE" sz="3200" dirty="0" smtClean="0"/>
              <a:t> </a:t>
            </a:r>
            <a:endParaRPr lang="es-VE"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OBJETIVOS</a:t>
            </a:r>
            <a:endParaRPr lang="es-VE" b="1" dirty="0">
              <a:latin typeface="Chiller" pitchFamily="82" charset="0"/>
            </a:endParaRPr>
          </a:p>
        </p:txBody>
      </p:sp>
      <p:sp>
        <p:nvSpPr>
          <p:cNvPr id="5" name="4 CuadroTexto"/>
          <p:cNvSpPr txBox="1"/>
          <p:nvPr/>
        </p:nvSpPr>
        <p:spPr>
          <a:xfrm>
            <a:off x="611560" y="1484784"/>
            <a:ext cx="7920880" cy="4524315"/>
          </a:xfrm>
          <a:prstGeom prst="rect">
            <a:avLst/>
          </a:prstGeom>
          <a:noFill/>
        </p:spPr>
        <p:txBody>
          <a:bodyPr wrap="square" rtlCol="0">
            <a:spAutoFit/>
          </a:bodyPr>
          <a:lstStyle/>
          <a:p>
            <a:pPr marL="971550" lvl="1" indent="-514350" algn="just"/>
            <a:r>
              <a:rPr lang="es-VE" sz="3200" dirty="0" smtClean="0"/>
              <a:t>4. Aprender bien el arte y pericia en el deporte y fortalecer sus habilidades de llevarse bien con otros.</a:t>
            </a:r>
          </a:p>
          <a:p>
            <a:pPr marL="971550" lvl="1" indent="-514350" algn="just">
              <a:buAutoNum type="arabicPeriod" startAt="5"/>
            </a:pPr>
            <a:r>
              <a:rPr lang="es-VE" sz="3200" dirty="0" smtClean="0"/>
              <a:t>Descubrir las habilidades otorgadas por Dios y aprender cómo usarlas para beneficio propio y en servicio a los demás.</a:t>
            </a:r>
          </a:p>
          <a:p>
            <a:pPr marL="971550" lvl="1" indent="-514350" algn="just">
              <a:buAutoNum type="arabicPeriod" startAt="5"/>
            </a:pPr>
            <a:r>
              <a:rPr lang="es-VE" sz="3200" dirty="0" smtClean="0"/>
              <a:t>Descubrir el mundo de Dios.</a:t>
            </a:r>
          </a:p>
          <a:p>
            <a:pPr marL="971550" lvl="1" indent="-514350" algn="just"/>
            <a:r>
              <a:rPr lang="es-VE" sz="3200" dirty="0" smtClean="0"/>
              <a:t> </a:t>
            </a:r>
            <a:endParaRPr lang="es-VE"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lum bright="70000" contrast="-70000"/>
          </a:blip>
          <a:srcRect/>
          <a:stretch>
            <a:fillRect/>
          </a:stretch>
        </p:blipFill>
        <p:spPr bwMode="auto">
          <a:xfrm>
            <a:off x="683568" y="260648"/>
            <a:ext cx="7632848" cy="6264696"/>
          </a:xfrm>
          <a:prstGeom prst="rect">
            <a:avLst/>
          </a:prstGeom>
          <a:noFill/>
          <a:ln w="9525">
            <a:noFill/>
            <a:miter lim="800000"/>
            <a:headEnd/>
            <a:tailEnd/>
          </a:ln>
        </p:spPr>
      </p:pic>
      <p:sp>
        <p:nvSpPr>
          <p:cNvPr id="2" name="1 Título"/>
          <p:cNvSpPr>
            <a:spLocks noGrp="1"/>
          </p:cNvSpPr>
          <p:nvPr>
            <p:ph type="ctrTitle"/>
          </p:nvPr>
        </p:nvSpPr>
        <p:spPr>
          <a:xfrm>
            <a:off x="395536" y="404664"/>
            <a:ext cx="8352928" cy="1008112"/>
          </a:xfrm>
        </p:spPr>
        <p:txBody>
          <a:bodyPr>
            <a:noAutofit/>
          </a:bodyPr>
          <a:lstStyle/>
          <a:p>
            <a:r>
              <a:rPr lang="es-VE" b="1" dirty="0" smtClean="0">
                <a:latin typeface="Chiller" pitchFamily="82" charset="0"/>
              </a:rPr>
              <a:t>OBJETIVOS</a:t>
            </a:r>
            <a:endParaRPr lang="es-VE" b="1" dirty="0">
              <a:latin typeface="Chiller" pitchFamily="82" charset="0"/>
            </a:endParaRPr>
          </a:p>
        </p:txBody>
      </p:sp>
      <p:sp>
        <p:nvSpPr>
          <p:cNvPr id="5" name="4 CuadroTexto"/>
          <p:cNvSpPr txBox="1"/>
          <p:nvPr/>
        </p:nvSpPr>
        <p:spPr>
          <a:xfrm>
            <a:off x="611560" y="1484784"/>
            <a:ext cx="7920880" cy="3416320"/>
          </a:xfrm>
          <a:prstGeom prst="rect">
            <a:avLst/>
          </a:prstGeom>
          <a:noFill/>
        </p:spPr>
        <p:txBody>
          <a:bodyPr wrap="square" rtlCol="0">
            <a:spAutoFit/>
          </a:bodyPr>
          <a:lstStyle/>
          <a:p>
            <a:pPr marL="971550" lvl="1" indent="-514350" algn="just">
              <a:buAutoNum type="arabicPeriod" startAt="7"/>
            </a:pPr>
            <a:r>
              <a:rPr lang="es-VE" sz="3600" dirty="0" smtClean="0"/>
              <a:t>Fomentar su comprensión de lo que fortalece a las familias.</a:t>
            </a:r>
          </a:p>
          <a:p>
            <a:pPr marL="971550" lvl="1" indent="-514350" algn="just">
              <a:buAutoNum type="arabicPeriod" startAt="7"/>
            </a:pPr>
            <a:r>
              <a:rPr lang="es-VE" sz="3600" dirty="0" smtClean="0"/>
              <a:t>Apoyar el desarrollo de los padres para el entretenimiento de sus niños</a:t>
            </a:r>
          </a:p>
          <a:p>
            <a:pPr marL="971550" lvl="1" indent="-514350" algn="just"/>
            <a:r>
              <a:rPr lang="es-VE" sz="3600" dirty="0" smtClean="0"/>
              <a:t> </a:t>
            </a:r>
            <a:endParaRPr lang="es-VE" sz="36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966</TotalTime>
  <Words>3524</Words>
  <Application>Microsoft Office PowerPoint</Application>
  <PresentationFormat>Presentación en pantalla (4:3)</PresentationFormat>
  <Paragraphs>245</Paragraphs>
  <Slides>64</Slides>
  <Notes>1</Notes>
  <HiddenSlides>0</HiddenSlides>
  <MMClips>0</MMClips>
  <ScaleCrop>false</ScaleCrop>
  <HeadingPairs>
    <vt:vector size="4" baseType="variant">
      <vt:variant>
        <vt:lpstr>Tema</vt:lpstr>
      </vt:variant>
      <vt:variant>
        <vt:i4>1</vt:i4>
      </vt:variant>
      <vt:variant>
        <vt:lpstr>Títulos de diapositiva</vt:lpstr>
      </vt:variant>
      <vt:variant>
        <vt:i4>64</vt:i4>
      </vt:variant>
    </vt:vector>
  </HeadingPairs>
  <TitlesOfParts>
    <vt:vector size="65" baseType="lpstr">
      <vt:lpstr>Tema de Office</vt:lpstr>
      <vt:lpstr>MANUAL DE AVENTUREROS</vt:lpstr>
      <vt:lpstr>MANUAL DE IGLESIA</vt:lpstr>
      <vt:lpstr>MANUAL DE IGLESIA</vt:lpstr>
      <vt:lpstr>MANUAL DE IGLESIA</vt:lpstr>
      <vt:lpstr>INTRODUCCIÓN</vt:lpstr>
      <vt:lpstr>FILOSOFÍA DEL CLUB DE AVENTUREROS</vt:lpstr>
      <vt:lpstr>OBJETIVOS</vt:lpstr>
      <vt:lpstr>OBJETIVOS</vt:lpstr>
      <vt:lpstr>OBJETIVOS</vt:lpstr>
      <vt:lpstr>DIFERENCIA ENTRE LOS CONQUISTADORES Y LOS AVENTUREROS</vt:lpstr>
      <vt:lpstr>DIFERENCIA ENTRE LOS CONQUISTADORES Y LOS AVENTUREROS</vt:lpstr>
      <vt:lpstr>DIFERENCIA ENTRE LOS CONQUISTADORES Y LOS AVENTUREROS</vt:lpstr>
      <vt:lpstr>DIFERENCIA ENTRE LOS CONQUISTADORES Y LOS AVENTUREROS</vt:lpstr>
      <vt:lpstr>CLUB DE AVENTUREROS Y LOS MINISTERIOS JUVENILES </vt:lpstr>
      <vt:lpstr>CLUB DE AVENTUREROS Y LOS MINISTERIOS JUVENILES </vt:lpstr>
      <vt:lpstr>CLUB DE AVENTUREROS Y LOS MINISTERIOS JUVENILES </vt:lpstr>
      <vt:lpstr>ORGANIZACIÓN </vt:lpstr>
      <vt:lpstr>IDEALES </vt:lpstr>
      <vt:lpstr>IDEALES</vt:lpstr>
      <vt:lpstr>CREDENCIAL DE MEMBRESÍA </vt:lpstr>
      <vt:lpstr>OBJETIVOS DEL CLUB DE AVENTUREROS</vt:lpstr>
      <vt:lpstr>OBJETIVOS DEL CLUB DE AVENTUREROS</vt:lpstr>
      <vt:lpstr>OBJETIVOS DEL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COMO INICIAR UN CLUB DE AVENTUREROS</vt:lpstr>
      <vt:lpstr>REQUISTOS PARA SER MIEMBRO DEL CLUB</vt:lpstr>
      <vt:lpstr>REQUISTOS PARA SER MIEMBRO DEL CLUB</vt:lpstr>
      <vt:lpstr>REQUISTOS PARA SER MIEMBRO DEL CLUB</vt:lpstr>
      <vt:lpstr>HOJA DE INSCRIPCIÓN AL CLUB DE AVENTUREROS</vt:lpstr>
      <vt:lpstr>REUNIONES DEL PERSONAL PARA LA ORGANIZACIÓN</vt:lpstr>
      <vt:lpstr>REUNIONES DEL PERSONAL PARA LA ORGANIZACIÓN</vt:lpstr>
      <vt:lpstr>REUNIONES DEL PERSONAL PARA LA ORGANIZACIÓN</vt:lpstr>
      <vt:lpstr>REUNIONES DEL PERSONAL PARA LA ORGANIZACIÓN</vt:lpstr>
      <vt:lpstr>REUNIONES DEL PERSONAL PARA LA ORGANIZACIÓN</vt:lpstr>
      <vt:lpstr>REUNIONES DEL PERSONAL PARA LA ORGANIZACIÓN</vt:lpstr>
      <vt:lpstr>REUNIONES DEL PERSONAL PARA LA ORGANIZACIÓN</vt:lpstr>
      <vt:lpstr>REUNIONES DEL PERSONAL PARA LA ORGANIZACIÓN</vt:lpstr>
      <vt:lpstr>REUNIONES DEL PERSONAL PARA LA ORGANIZACIÓN</vt:lpstr>
      <vt:lpstr>DRECTRICES Y MÉTODOS EN LA PROGRAMACIÓN</vt:lpstr>
      <vt:lpstr>DRECTRICES Y MÉTODOS EN LA PROGRAMACIÓN</vt:lpstr>
      <vt:lpstr>DRECTRICES Y MÉTODOS EN LA PROGRAMACIÓN</vt:lpstr>
      <vt:lpstr>DRECTRICES Y MÉTODOS EN LA PROGRAMACIÓN</vt:lpstr>
      <vt:lpstr>DRECTRICES Y MÉTODOS EN LA PROGRAMACIÓN</vt:lpstr>
      <vt:lpstr>DRECTRICES Y MÉTODOS EN LA PROGRAMACIÓN</vt:lpstr>
      <vt:lpstr>DRECTRICES Y MÉTODOS EN LA PROGRAMACIÓN</vt:lpstr>
      <vt:lpstr>DRECTRICES Y MÉTODOS EN LA PROGRAMACIÓN</vt:lpstr>
      <vt:lpstr>DRECTRICES Y MÉTODOS EN LA PROGRAMACIÓN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MANUAL DE AVENTUREROS</dc:title>
  <dc:creator>Juan Carlos</dc:creator>
  <cp:lastModifiedBy>Juan Carlos</cp:lastModifiedBy>
  <cp:revision>37</cp:revision>
  <dcterms:created xsi:type="dcterms:W3CDTF">2011-09-11T01:19:23Z</dcterms:created>
  <dcterms:modified xsi:type="dcterms:W3CDTF">2011-09-11T17:26:11Z</dcterms:modified>
</cp:coreProperties>
</file>